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ink/ink1.xml" ContentType="application/inkml+xml"/>
  <Override PartName="/ppt/ink/ink2.xml" ContentType="application/inkml+xml"/>
  <Override PartName="/ppt/ink/ink3.xml" ContentType="application/inkml+xml"/>
  <Override PartName="/ppt/ink/ink4.xml" ContentType="application/inkml+xml"/>
  <Override PartName="/ppt/ink/ink5.xml" ContentType="application/inkml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256" r:id="rId2"/>
    <p:sldId id="258" r:id="rId3"/>
    <p:sldId id="259" r:id="rId4"/>
    <p:sldId id="260" r:id="rId5"/>
    <p:sldId id="261" r:id="rId6"/>
    <p:sldId id="284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82" r:id="rId16"/>
    <p:sldId id="272" r:id="rId17"/>
    <p:sldId id="273" r:id="rId18"/>
    <p:sldId id="277" r:id="rId19"/>
    <p:sldId id="275" r:id="rId20"/>
    <p:sldId id="276" r:id="rId21"/>
    <p:sldId id="278" r:id="rId22"/>
    <p:sldId id="279" r:id="rId23"/>
    <p:sldId id="281" r:id="rId24"/>
    <p:sldId id="283" r:id="rId2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664" autoAdjust="0"/>
    <p:restoredTop sz="94671" autoAdjust="0"/>
  </p:normalViewPr>
  <p:slideViewPr>
    <p:cSldViewPr>
      <p:cViewPr varScale="1">
        <p:scale>
          <a:sx n="65" d="100"/>
          <a:sy n="65" d="100"/>
        </p:scale>
        <p:origin x="-108" y="-15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72" y="613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ax="1280" units="cm"/>
          <inkml:channel name="Y" type="integer" max="768" units="cm"/>
        </inkml:traceFormat>
        <inkml:channelProperties>
          <inkml:channelProperty channel="X" name="resolution" value="42" units="1/cm"/>
          <inkml:channelProperty channel="Y" name="resolution" value="42" units="1/cm"/>
        </inkml:channelProperties>
      </inkml:inkSource>
      <inkml:timestamp xml:id="ts0" timeString="2012-12-20T17:29:25.144"/>
    </inkml:context>
    <inkml:brush xml:id="br0">
      <inkml:brushProperty name="width" value="0.05292" units="cm"/>
      <inkml:brushProperty name="height" value="0.05292" units="cm"/>
      <inkml:brushProperty name="color" value="#FF0000"/>
      <inkml:brushProperty name="fitToCurve" value="1"/>
    </inkml:brush>
  </inkml:definitions>
  <inkml:trace contextRef="#ctx0" brushRef="#br0">0 0,'0'35,"0"0,0-35,0 35,0-35,0 35,0-35,0 0,0 0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ax="1280" units="cm"/>
          <inkml:channel name="Y" type="integer" max="768" units="cm"/>
        </inkml:traceFormat>
        <inkml:channelProperties>
          <inkml:channelProperty channel="X" name="resolution" value="42" units="1/cm"/>
          <inkml:channelProperty channel="Y" name="resolution" value="42" units="1/cm"/>
        </inkml:channelProperties>
      </inkml:inkSource>
      <inkml:timestamp xml:id="ts0" timeString="2012-12-19T19:52:46.182"/>
    </inkml:context>
    <inkml:brush xml:id="br0">
      <inkml:brushProperty name="width" value="0.15875" units="cm"/>
      <inkml:brushProperty name="height" value="0.635" units="cm"/>
      <inkml:brushProperty name="color" value="#FF00FF"/>
      <inkml:brushProperty name="transparency" value="170"/>
      <inkml:brushProperty name="tip" value="rectangle"/>
      <inkml:brushProperty name="rasterOp" value="maskPen"/>
      <inkml:brushProperty name="fitToCurve" value="1"/>
      <inkml:brushProperty name="ignorePressure" value="1"/>
    </inkml:brush>
  </inkml:definitions>
  <inkml:trace contextRef="#ctx0" brushRef="#br0">-1 27,'0'0,"35"0,-35 0,35 0,-35 0,35 0,-35 0,36 0,-1 0,0 0,-35 0,35 0,1 0,-1 0,-35 0,35 0,-35 0,36 0,-1 0,-35 0,35 0,-35 0,35 0,-35 0,36 0,-1 0,-35 0,35 0,1 0,-36 0,0 0,35 0,35 0,-70 0,36 0,-1 0,-35 0,35 0,1 0,-36 0,35 0,-35 0,70 0,-34 0,34 0,-35 0,1 0,-1 0,0 0,-35 0,36 0,34 0,-35 0,36 0,-36 0,71 0,-35 0,34 0,1-21,-70 21,-1 0,0 0,0 0,-35 0,36 0,-36 0,35 0,-35 0,35 0,1 0,-36 0,35 0,0 0,-35 0,35 0,1 0,-1 0,-35 0,35 0,0 0,1 0,-36 0,0 21,0-21,35 0,-35 0,35 0,-35 0,36 0,-36 0,35 0,0 0,-35 0,35 0,1 0,-1 0,0 0,1 0,-1 0,0 0,-35 0,35 0,1 0,-36 0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ax="1280" units="cm"/>
          <inkml:channel name="Y" type="integer" max="768" units="cm"/>
        </inkml:traceFormat>
        <inkml:channelProperties>
          <inkml:channelProperty channel="X" name="resolution" value="42" units="1/cm"/>
          <inkml:channelProperty channel="Y" name="resolution" value="42" units="1/cm"/>
        </inkml:channelProperties>
      </inkml:inkSource>
      <inkml:timestamp xml:id="ts0" timeString="2012-12-20T17:25:07.070"/>
    </inkml:context>
    <inkml:brush xml:id="br0">
      <inkml:brushProperty name="width" value="0.15875" units="cm"/>
      <inkml:brushProperty name="height" value="0.635" units="cm"/>
      <inkml:brushProperty name="color" value="#FF00FF"/>
      <inkml:brushProperty name="transparency" value="170"/>
      <inkml:brushProperty name="tip" value="rectangle"/>
      <inkml:brushProperty name="rasterOp" value="maskPen"/>
      <inkml:brushProperty name="fitToCurve" value="1"/>
      <inkml:brushProperty name="ignorePressure" value="1"/>
    </inkml:brush>
  </inkml:definitions>
  <inkml:trace contextRef="#ctx0" brushRef="#br0">0-7,'0'0,"71"0,-36 0,-35 0,35 0,-35 0,36 0,-36 0,0 0,35 0,-35 0,35 0,-35 12,35-12,-35 0,36 0,-1 0,-35 0,35 0,-35 0,36 0,-36 0,35 0,-35 0,0 0,35 0,-35 0,35 0,-35 0,36 0,-36 0,35 0,0 0,-35 0,35 0,-35 0,36 0,-36 0,35 0,0 0,1 0,-1 0,0 0,0 0,-35 0,71 0,-71 0,35 0,1 0,-1 0,-35 0,35 0,-35 0,35 0,-35 0,36 0,-1 0,-35 0,35 0,-35 0,35 0,-35 0,36 0,-36 0,35 0,0 0,1 0,34 0,-70 0,35 0,-35 0,36 0,-36 0,35 0,0 0,-35 0,0 0,0-12,0-1,0 26,0-13,0 12,0-12,36 0,-1 0,-35 0,35 0,0 0,-35 0,36 0,-36 0,35 0,-35 0,35 0,-1 0,-34 0,36 0,-36 0,35 0,-35 0,0 0,35 0,-35 0,36 0,-1 0,0 0,-35 0,35 0,-35 0,36 0,-36 0,35 0,-35 0,0 0,35 0,-35 0,36 0,-36 0,35 0,-35 0,35 0,0 0,1 0,-36 0,35 0,0 0,-35 0,35 0,-35 0,36 0,-36 0,35 0,-35 0,35 0,1 0,-1 0,-35 0,35 0,-35 0,0 0,35 0,-35 0,36 0,-36 0,70 0,-34 0,-1 0,0 0,36 0,-71 0,35 0,-35 0,35 0,-35 0,0 0,0 0,0 0,35 0,-35 0,36 0,-36 0,35 0,-35 0,35 0,1 0,-36 0,35 0,-35 0,35 0,0 0,1 0,-1 0,0 0,-35 0,36 0,-36 0,35 0,-35 0,35 0,0 0,-35 0,36 0,-36 0,35 0,-35 0,35 0,0 0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ax="1280" units="cm"/>
          <inkml:channel name="Y" type="integer" max="768" units="cm"/>
        </inkml:traceFormat>
        <inkml:channelProperties>
          <inkml:channelProperty channel="X" name="resolution" value="42" units="1/cm"/>
          <inkml:channelProperty channel="Y" name="resolution" value="42" units="1/cm"/>
        </inkml:channelProperties>
      </inkml:inkSource>
      <inkml:timestamp xml:id="ts0" timeString="2012-12-20T17:28:57.479"/>
    </inkml:context>
    <inkml:brush xml:id="br0">
      <inkml:brushProperty name="width" value="0.15875" units="cm"/>
      <inkml:brushProperty name="height" value="0.635" units="cm"/>
      <inkml:brushProperty name="color" value="#FF00FF"/>
      <inkml:brushProperty name="transparency" value="170"/>
      <inkml:brushProperty name="tip" value="rectangle"/>
      <inkml:brushProperty name="rasterOp" value="maskPen"/>
      <inkml:brushProperty name="fitToCurve" value="1"/>
      <inkml:brushProperty name="ignorePressure" value="1"/>
    </inkml:brush>
  </inkml:definitions>
  <inkml:trace contextRef="#ctx0" brushRef="#br0">-1 0,'0'0,"0"36,0-36,36 0,-36 0,36 0,-36 0,73 0,-37 0,1 0,-1 0,0 0,1 0,-1 0,0 0,1 0,-37 0,36 0,-36 0,36 0,-36 0,36 0,1 0,-37 0,36 0,0 0,1 0,-1 0,-36 0,36 0,-36 0,37 0,-1 0,0 0,-36 0,73 0,-73 0,36 0,0 0,1 0,-1 0,37 0,-1 0,1 0,0 0,-37 0,36 0,-35 0,-1 0,37 0,-73 0,36 0,-36 0,36 0,1 0,-1 0,-36 0,36 0,1 0,-1 0,-36 0,36 0,-36 0,73 36,-37-36,0 0,37 0,-73 0,36 0,-36 0,37 0,-1 0,0 0,1 0,-1 0,0 0,-36 37,0-37,0 0,0 0,0 0,36 0,-36 0,37 0,35 0,-35 0,-1 0,0 0,1 0,-1 0,-36 0,36 0,0 0,1 0,-37 0,36 0,-36 0,36 0,1 0,-1 0,-36 0,36 0,-36 0,37 0,-37 0,36 0,0 0,-36-37,37 37,-37 0,36 0,-36 0,36 0,0 0,1 0,-37-36,36 36,-36 0,36 0,1 0,-37 0</inkml:trace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ax="1280" units="cm"/>
          <inkml:channel name="Y" type="integer" max="768" units="cm"/>
        </inkml:traceFormat>
        <inkml:channelProperties>
          <inkml:channelProperty channel="X" name="resolution" value="42" units="1/cm"/>
          <inkml:channelProperty channel="Y" name="resolution" value="42" units="1/cm"/>
        </inkml:channelProperties>
      </inkml:inkSource>
      <inkml:timestamp xml:id="ts0" timeString="2012-12-20T17:35:22.350"/>
    </inkml:context>
    <inkml:brush xml:id="br0">
      <inkml:brushProperty name="width" value="0.15875" units="cm"/>
      <inkml:brushProperty name="height" value="0.635" units="cm"/>
      <inkml:brushProperty name="color" value="#FF00FF"/>
      <inkml:brushProperty name="transparency" value="170"/>
      <inkml:brushProperty name="tip" value="rectangle"/>
      <inkml:brushProperty name="rasterOp" value="maskPen"/>
      <inkml:brushProperty name="fitToCurve" value="1"/>
      <inkml:brushProperty name="ignorePressure" value="1"/>
    </inkml:brush>
  </inkml:definitions>
  <inkml:trace contextRef="#ctx0" brushRef="#br0">0 63,'36'0,"-36"0,37 0,-37 0,36 0,0 0,-36 0,36-28,37 28,-73 0,72-29,-35 29,-37 0,72 0,-72 0,37 0,-1 0,-36 0,36 0,0 0,1 0,-37 0,36 0,0 0,0 0,-36 0,73 0,-73 0,36 0,1 0,-1 0,0 0,0 0,1 0,35 0,-72 0,37 0,-37 0,36 0,0 0,0 0,-36 0,0 0,37 0,-37 0,108 0,-71 0,35 0,-35 0,-1 0,0 0,-36 0,35 0,2 0,-37 29,36-29,0 0,0 0,1 0,-1 0,0 0,-36 0,109 28,-73-28,37 0,72 29,-109-29,1 0,-1 0,-36 0,0 0,36 0,-36 0,0 0,36 0,-36 0,37 0,-37 0,36 0,-36 0,36 0,0 0,-36 0,37 0,-37 0,36 0,-36 0,36 0,1 0,-37 0,36 0,-36 0,0 0,36 0,-36 0,36 0,-36 0,37 0,-37 0,36 0,-36 0,0 0,36 0,-36 0,37 0,-37 0,36 0,-36 0,0 0,0 0,36 0,-36 0,36 0,-36 0,73 0,-73 0,36 0,-36 0,36 0,-36 0,0 0,0 0,0 0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238E14C-173D-4961-8DC1-D367056C55F5}" type="datetimeFigureOut">
              <a:rPr lang="en-US" smtClean="0"/>
              <a:t>1/2/2013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94D2E25-7EE8-419C-A86E-88B44FE05F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457557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B0189E2-BAE8-4604-A5CF-6F90F0F0689B}" type="slidenum">
              <a:rPr lang="en-US"/>
              <a:pPr/>
              <a:t>19</a:t>
            </a:fld>
            <a:endParaRPr lang="en-US"/>
          </a:p>
        </p:txBody>
      </p:sp>
      <p:sp>
        <p:nvSpPr>
          <p:cNvPr id="40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HI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DB44D5-CEB0-4833-A4A7-54FB7756FB9F}" type="datetimeFigureOut">
              <a:rPr lang="en-US" smtClean="0"/>
              <a:t>1/2/2013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D0C0DC-24F5-4E51-8B31-0CE1C1D486E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81051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DB44D5-CEB0-4833-A4A7-54FB7756FB9F}" type="datetimeFigureOut">
              <a:rPr lang="en-US" smtClean="0"/>
              <a:t>1/2/2013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D0C0DC-24F5-4E51-8B31-0CE1C1D486E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26117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DB44D5-CEB0-4833-A4A7-54FB7756FB9F}" type="datetimeFigureOut">
              <a:rPr lang="en-US" smtClean="0"/>
              <a:t>1/2/2013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D0C0DC-24F5-4E51-8B31-0CE1C1D486E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90370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DB44D5-CEB0-4833-A4A7-54FB7756FB9F}" type="datetimeFigureOut">
              <a:rPr lang="en-US" smtClean="0"/>
              <a:t>1/2/2013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D0C0DC-24F5-4E51-8B31-0CE1C1D486E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79246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DB44D5-CEB0-4833-A4A7-54FB7756FB9F}" type="datetimeFigureOut">
              <a:rPr lang="en-US" smtClean="0"/>
              <a:t>1/2/2013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D0C0DC-24F5-4E51-8B31-0CE1C1D486E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81811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DB44D5-CEB0-4833-A4A7-54FB7756FB9F}" type="datetimeFigureOut">
              <a:rPr lang="en-US" smtClean="0"/>
              <a:t>1/2/2013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D0C0DC-24F5-4E51-8B31-0CE1C1D486E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79074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DB44D5-CEB0-4833-A4A7-54FB7756FB9F}" type="datetimeFigureOut">
              <a:rPr lang="en-US" smtClean="0"/>
              <a:t>1/2/2013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D0C0DC-24F5-4E51-8B31-0CE1C1D486E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12445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DB44D5-CEB0-4833-A4A7-54FB7756FB9F}" type="datetimeFigureOut">
              <a:rPr lang="en-US" smtClean="0"/>
              <a:t>1/2/2013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D0C0DC-24F5-4E51-8B31-0CE1C1D486E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29260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DB44D5-CEB0-4833-A4A7-54FB7756FB9F}" type="datetimeFigureOut">
              <a:rPr lang="en-US" smtClean="0"/>
              <a:t>1/2/2013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D0C0DC-24F5-4E51-8B31-0CE1C1D486E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89551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DB44D5-CEB0-4833-A4A7-54FB7756FB9F}" type="datetimeFigureOut">
              <a:rPr lang="en-US" smtClean="0"/>
              <a:t>1/2/2013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D0C0DC-24F5-4E51-8B31-0CE1C1D486E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444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DB44D5-CEB0-4833-A4A7-54FB7756FB9F}" type="datetimeFigureOut">
              <a:rPr lang="en-US" smtClean="0"/>
              <a:t>1/2/2013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D0C0DC-24F5-4E51-8B31-0CE1C1D486E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32048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4DB44D5-CEB0-4833-A4A7-54FB7756FB9F}" type="datetimeFigureOut">
              <a:rPr lang="en-US" smtClean="0"/>
              <a:t>1/2/2013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D0C0DC-24F5-4E51-8B31-0CE1C1D486E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04903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8.jpeg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7" Type="http://schemas.openxmlformats.org/officeDocument/2006/relationships/image" Target="../media/image40.emf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1.xml"/><Relationship Id="rId6" Type="http://schemas.openxmlformats.org/officeDocument/2006/relationships/customXml" Target="../ink/ink1.xml"/><Relationship Id="rId5" Type="http://schemas.openxmlformats.org/officeDocument/2006/relationships/image" Target="../media/image42.jpeg"/><Relationship Id="rId4" Type="http://schemas.openxmlformats.org/officeDocument/2006/relationships/image" Target="../media/image41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emf"/><Relationship Id="rId13" Type="http://schemas.openxmlformats.org/officeDocument/2006/relationships/image" Target="../media/image48.emf"/><Relationship Id="rId3" Type="http://schemas.openxmlformats.org/officeDocument/2006/relationships/image" Target="../media/image44.jpeg"/><Relationship Id="rId7" Type="http://schemas.openxmlformats.org/officeDocument/2006/relationships/customXml" Target="../ink/ink3.xml"/><Relationship Id="rId12" Type="http://schemas.openxmlformats.org/officeDocument/2006/relationships/customXml" Target="../ink/ink5.xml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5.jpeg"/><Relationship Id="rId11" Type="http://schemas.openxmlformats.org/officeDocument/2006/relationships/image" Target="../media/image47.emf"/><Relationship Id="rId5" Type="http://schemas.openxmlformats.org/officeDocument/2006/relationships/image" Target="../media/image43.emf"/><Relationship Id="rId10" Type="http://schemas.openxmlformats.org/officeDocument/2006/relationships/customXml" Target="../ink/ink4.xml"/><Relationship Id="rId4" Type="http://schemas.openxmlformats.org/officeDocument/2006/relationships/customXml" Target="../ink/ink2.xml"/><Relationship Id="rId9" Type="http://schemas.openxmlformats.org/officeDocument/2006/relationships/image" Target="../media/image46.jpeg"/><Relationship Id="rId14" Type="http://schemas.openxmlformats.org/officeDocument/2006/relationships/image" Target="../media/image47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2.jpeg"/><Relationship Id="rId5" Type="http://schemas.openxmlformats.org/officeDocument/2006/relationships/image" Target="../media/image51.jpeg"/><Relationship Id="rId4" Type="http://schemas.openxmlformats.org/officeDocument/2006/relationships/image" Target="../media/image50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7.jpeg"/><Relationship Id="rId5" Type="http://schemas.openxmlformats.org/officeDocument/2006/relationships/image" Target="../media/image56.jpeg"/><Relationship Id="rId4" Type="http://schemas.openxmlformats.org/officeDocument/2006/relationships/image" Target="../media/image55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1.jpeg"/><Relationship Id="rId4" Type="http://schemas.openxmlformats.org/officeDocument/2006/relationships/image" Target="../media/image60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4.jpeg"/><Relationship Id="rId4" Type="http://schemas.openxmlformats.org/officeDocument/2006/relationships/hyperlink" Target="http://en.wikipedia.org/wiki/Latin" TargetMode="Externa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eg"/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8.jpeg"/><Relationship Id="rId4" Type="http://schemas.openxmlformats.org/officeDocument/2006/relationships/image" Target="../media/image67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eg"/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1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4.jpeg"/><Relationship Id="rId4" Type="http://schemas.openxmlformats.org/officeDocument/2006/relationships/image" Target="../media/image7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jpeg"/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8.jpeg"/><Relationship Id="rId4" Type="http://schemas.openxmlformats.org/officeDocument/2006/relationships/image" Target="../media/image77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jpeg"/><Relationship Id="rId2" Type="http://schemas.openxmlformats.org/officeDocument/2006/relationships/image" Target="../media/image79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2.jpeg"/><Relationship Id="rId4" Type="http://schemas.openxmlformats.org/officeDocument/2006/relationships/image" Target="../media/image81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png"/><Relationship Id="rId2" Type="http://schemas.openxmlformats.org/officeDocument/2006/relationships/image" Target="../media/image8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0.jpe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1.jpeg"/><Relationship Id="rId3" Type="http://schemas.openxmlformats.org/officeDocument/2006/relationships/image" Target="../media/image86.jpeg"/><Relationship Id="rId7" Type="http://schemas.openxmlformats.org/officeDocument/2006/relationships/image" Target="../media/image90.jpeg"/><Relationship Id="rId2" Type="http://schemas.openxmlformats.org/officeDocument/2006/relationships/image" Target="../media/image85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9.jpeg"/><Relationship Id="rId5" Type="http://schemas.openxmlformats.org/officeDocument/2006/relationships/image" Target="../media/image88.jpeg"/><Relationship Id="rId4" Type="http://schemas.openxmlformats.org/officeDocument/2006/relationships/image" Target="../media/image87.jpeg"/><Relationship Id="rId9" Type="http://schemas.openxmlformats.org/officeDocument/2006/relationships/image" Target="../media/image92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jpeg"/><Relationship Id="rId2" Type="http://schemas.openxmlformats.org/officeDocument/2006/relationships/image" Target="../media/image93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7.jpeg"/><Relationship Id="rId5" Type="http://schemas.openxmlformats.org/officeDocument/2006/relationships/image" Target="../media/image96.jpeg"/><Relationship Id="rId4" Type="http://schemas.openxmlformats.org/officeDocument/2006/relationships/image" Target="../media/image95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7" Type="http://schemas.openxmlformats.org/officeDocument/2006/relationships/image" Target="../media/image33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2.jpeg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Ch. 7 </a:t>
            </a:r>
            <a:br>
              <a:rPr lang="en-US" dirty="0" smtClean="0"/>
            </a:br>
            <a:r>
              <a:rPr lang="en-US" dirty="0" smtClean="0"/>
              <a:t>Water on Earth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By: Miss Erickson’s Class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377138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3" name="Picture 5" descr="water%20art-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304800"/>
            <a:ext cx="7620000" cy="609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533400"/>
            <a:ext cx="7772400" cy="1470025"/>
          </a:xfrm>
        </p:spPr>
        <p:txBody>
          <a:bodyPr/>
          <a:lstStyle/>
          <a:p>
            <a:r>
              <a:rPr lang="en-US">
                <a:solidFill>
                  <a:schemeClr val="folHlink"/>
                </a:solidFill>
              </a:rPr>
              <a:t>Getting Water To Homes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838200" y="3733800"/>
            <a:ext cx="2590800" cy="121920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sz="2000">
                <a:solidFill>
                  <a:srgbClr val="FF66FF"/>
                </a:solidFill>
              </a:rPr>
              <a:t>The water tower is most likely to be the tallest tower in your town.</a:t>
            </a:r>
          </a:p>
        </p:txBody>
      </p:sp>
      <p:pic>
        <p:nvPicPr>
          <p:cNvPr id="2055" name="Picture 7" descr="th?id=H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1000" y="2057400"/>
            <a:ext cx="1905000" cy="1336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7" name="Picture 9" descr="th?id=H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2200" y="2057400"/>
            <a:ext cx="1828800" cy="133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9" name="Picture 11" descr="th?id=H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2057400"/>
            <a:ext cx="1676400" cy="133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1" name="Picture 13" descr="th?id=H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1981200"/>
            <a:ext cx="1971675" cy="1438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63" name="Text Box 15"/>
          <p:cNvSpPr txBox="1">
            <a:spLocks noChangeArrowheads="1"/>
          </p:cNvSpPr>
          <p:nvPr/>
        </p:nvSpPr>
        <p:spPr bwMode="auto">
          <a:xfrm>
            <a:off x="990600" y="5410200"/>
            <a:ext cx="30670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>
                <a:solidFill>
                  <a:srgbClr val="FFFF00"/>
                </a:solidFill>
              </a:rPr>
              <a:t>Some of the towns get</a:t>
            </a:r>
          </a:p>
          <a:p>
            <a:r>
              <a:rPr lang="en-US">
                <a:solidFill>
                  <a:srgbClr val="FFFF00"/>
                </a:solidFill>
              </a:rPr>
              <a:t>there water from the ground.</a:t>
            </a:r>
          </a:p>
        </p:txBody>
      </p:sp>
      <p:sp>
        <p:nvSpPr>
          <p:cNvPr id="2065" name="Text Box 17"/>
          <p:cNvSpPr txBox="1">
            <a:spLocks noChangeArrowheads="1"/>
          </p:cNvSpPr>
          <p:nvPr/>
        </p:nvSpPr>
        <p:spPr bwMode="auto">
          <a:xfrm>
            <a:off x="4343400" y="5105400"/>
            <a:ext cx="3956050" cy="1190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>
                <a:solidFill>
                  <a:srgbClr val="FF0000"/>
                </a:solidFill>
              </a:rPr>
              <a:t>First the water is taken from the  river</a:t>
            </a:r>
          </a:p>
          <a:p>
            <a:r>
              <a:rPr lang="en-US">
                <a:solidFill>
                  <a:srgbClr val="FF0000"/>
                </a:solidFill>
              </a:rPr>
              <a:t>or stream. Then its brought up to the</a:t>
            </a:r>
          </a:p>
          <a:p>
            <a:r>
              <a:rPr lang="en-US">
                <a:solidFill>
                  <a:srgbClr val="FF0000"/>
                </a:solidFill>
              </a:rPr>
              <a:t>treatment. Then it goes to the water </a:t>
            </a:r>
          </a:p>
          <a:p>
            <a:r>
              <a:rPr lang="en-US">
                <a:solidFill>
                  <a:srgbClr val="FF0000"/>
                </a:solidFill>
              </a:rPr>
              <a:t>tower, and goes to the house.</a:t>
            </a:r>
          </a:p>
        </p:txBody>
      </p:sp>
      <p:sp>
        <p:nvSpPr>
          <p:cNvPr id="2066" name="Text Box 18"/>
          <p:cNvSpPr txBox="1">
            <a:spLocks noChangeArrowheads="1"/>
          </p:cNvSpPr>
          <p:nvPr/>
        </p:nvSpPr>
        <p:spPr bwMode="auto">
          <a:xfrm>
            <a:off x="5334000" y="4038600"/>
            <a:ext cx="2825750" cy="1190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>
                <a:solidFill>
                  <a:srgbClr val="FF6600"/>
                </a:solidFill>
              </a:rPr>
              <a:t>Some of the teatment’s</a:t>
            </a:r>
          </a:p>
          <a:p>
            <a:r>
              <a:rPr lang="en-US">
                <a:solidFill>
                  <a:srgbClr val="FF6600"/>
                </a:solidFill>
              </a:rPr>
              <a:t>use fluoride to put in there</a:t>
            </a:r>
          </a:p>
          <a:p>
            <a:r>
              <a:rPr lang="en-US">
                <a:solidFill>
                  <a:srgbClr val="FF6600"/>
                </a:solidFill>
              </a:rPr>
              <a:t>Water.</a:t>
            </a:r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53337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69" name="Picture 21" descr="th?id=H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8200" y="4724400"/>
            <a:ext cx="4495800" cy="2133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6" name="Picture 18" descr="snow-paradise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22800" y="2362200"/>
            <a:ext cx="4521200" cy="2362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1" name="Picture 13" descr="th?id=H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0"/>
            <a:ext cx="4572000" cy="2362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8" name="Picture 10" descr="th?id=H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6482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066800"/>
            <a:ext cx="7772400" cy="1066800"/>
          </a:xfrm>
        </p:spPr>
        <p:txBody>
          <a:bodyPr/>
          <a:lstStyle/>
          <a:p>
            <a:r>
              <a:rPr lang="en-US"/>
              <a:t> </a:t>
            </a:r>
            <a:r>
              <a:rPr lang="en-US">
                <a:solidFill>
                  <a:schemeClr val="bg1"/>
                </a:solidFill>
              </a:rPr>
              <a:t>Water in the Air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0" y="2514600"/>
            <a:ext cx="4267200" cy="411480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sz="2400">
                <a:solidFill>
                  <a:schemeClr val="bg1"/>
                </a:solidFill>
              </a:rPr>
              <a:t>If you look around you right now you can’t see it but you are surrounded by water. This water has not been formed by lakes and rivers. It is a invisible gas called water vapor. Water vapor is a small fraction of gases in the air. Water vapor like other gases move constantly. The particles in water vapor moves in every directions.</a:t>
            </a:r>
            <a:r>
              <a:rPr lang="en-US" sz="2400">
                <a:solidFill>
                  <a:schemeClr val="folHlink"/>
                </a:solidFill>
              </a:rPr>
              <a:t>  </a:t>
            </a:r>
          </a:p>
        </p:txBody>
      </p:sp>
      <p:sp>
        <p:nvSpPr>
          <p:cNvPr id="2056" name="Text Box 8"/>
          <p:cNvSpPr txBox="1">
            <a:spLocks noChangeArrowheads="1"/>
          </p:cNvSpPr>
          <p:nvPr/>
        </p:nvSpPr>
        <p:spPr bwMode="auto">
          <a:xfrm>
            <a:off x="-533400" y="685800"/>
            <a:ext cx="1841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endParaRPr lang="en-US"/>
          </a:p>
        </p:txBody>
      </p:sp>
      <p:sp>
        <p:nvSpPr>
          <p:cNvPr id="2059" name="WordArt 11"/>
          <p:cNvSpPr>
            <a:spLocks noChangeArrowheads="1" noChangeShapeType="1" noTextEdit="1"/>
          </p:cNvSpPr>
          <p:nvPr/>
        </p:nvSpPr>
        <p:spPr bwMode="auto">
          <a:xfrm>
            <a:off x="152400" y="152400"/>
            <a:ext cx="2209800" cy="657225"/>
          </a:xfrm>
          <a:prstGeom prst="rect">
            <a:avLst/>
          </a:prstGeom>
        </p:spPr>
        <p:txBody>
          <a:bodyPr wrap="none" fromWordArt="1">
            <a:prstTxWarp prst="textDoubleWave1">
              <a:avLst>
                <a:gd name="adj1" fmla="val 6500"/>
                <a:gd name="adj2" fmla="val 0"/>
              </a:avLst>
            </a:prstTxWarp>
          </a:bodyPr>
          <a:lstStyle/>
          <a:p>
            <a:pPr algn="ctr"/>
            <a:r>
              <a:rPr lang="en-US" sz="3600" kern="10" spc="-360">
                <a:ln w="12700">
                  <a:solidFill>
                    <a:srgbClr val="000099"/>
                  </a:solidFill>
                  <a:round/>
                  <a:headEnd/>
                  <a:tailEnd/>
                </a:ln>
                <a:solidFill>
                  <a:srgbClr val="33CCFF"/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latin typeface="Impact"/>
              </a:rPr>
              <a:t>water vapor</a:t>
            </a: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6">
            <p14:nvContentPartPr>
              <p14:cNvPr id="2063" name="Ink 15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-2424113" y="2946400"/>
              <a:ext cx="1588" cy="50800"/>
            </p14:xfrm>
          </p:contentPart>
        </mc:Choice>
        <mc:Fallback xmlns="">
          <p:pic>
            <p:nvPicPr>
              <p:cNvPr id="2063" name="Ink 15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-2465401" y="2937033"/>
                <a:ext cx="84164" cy="69535"/>
              </a:xfrm>
              <a:prstGeom prst="rect">
                <a:avLst/>
              </a:prstGeom>
            </p:spPr>
          </p:pic>
        </mc:Fallback>
      </mc:AlternateContent>
      <p:sp>
        <p:nvSpPr>
          <p:cNvPr id="2064" name="WordArt 16" descr="Narrow vertical"/>
          <p:cNvSpPr>
            <a:spLocks noChangeArrowheads="1" noChangeShapeType="1" noTextEdit="1"/>
          </p:cNvSpPr>
          <p:nvPr/>
        </p:nvSpPr>
        <p:spPr bwMode="auto">
          <a:xfrm>
            <a:off x="4876800" y="0"/>
            <a:ext cx="962025" cy="1084263"/>
          </a:xfrm>
          <a:prstGeom prst="rect">
            <a:avLst/>
          </a:prstGeom>
        </p:spPr>
        <p:txBody>
          <a:bodyPr wrap="none" fromWordArt="1">
            <a:prstTxWarp prst="textCurveUp">
              <a:avLst>
                <a:gd name="adj" fmla="val 40356"/>
              </a:avLst>
            </a:prstTxWarp>
          </a:bodyPr>
          <a:lstStyle/>
          <a:p>
            <a:pPr algn="ctr"/>
            <a:r>
              <a:rPr lang="en-US" sz="3600" kern="1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pattFill prst="dashHorz">
                  <a:fgClr>
                    <a:srgbClr val="808080"/>
                  </a:fgClr>
                  <a:bgClr>
                    <a:srgbClr val="FFFF00"/>
                  </a:bgClr>
                </a:pattFill>
                <a:effectLst>
                  <a:outerShdw dist="45791" dir="2021404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rain</a:t>
            </a:r>
          </a:p>
        </p:txBody>
      </p:sp>
      <p:sp>
        <p:nvSpPr>
          <p:cNvPr id="2067" name="WordArt 19"/>
          <p:cNvSpPr>
            <a:spLocks noChangeArrowheads="1" noChangeShapeType="1" noTextEdit="1"/>
          </p:cNvSpPr>
          <p:nvPr/>
        </p:nvSpPr>
        <p:spPr bwMode="auto">
          <a:xfrm>
            <a:off x="7924800" y="2590800"/>
            <a:ext cx="952500" cy="698500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Triangle">
              <a:avLst>
                <a:gd name="adj" fmla="val 50000"/>
              </a:avLst>
            </a:prstTxWarp>
            <a:scene3d>
              <a:camera prst="legacyObliqueTopLeft"/>
              <a:lightRig rig="legacyNormal3" dir="r"/>
            </a:scene3d>
            <a:sp3d extrusionH="201600" prstMaterial="legacyMatte">
              <a:extrusionClr>
                <a:srgbClr val="0066CC"/>
              </a:extrusionClr>
            </a:sp3d>
          </a:bodyPr>
          <a:lstStyle/>
          <a:p>
            <a:pPr algn="ctr"/>
            <a:r>
              <a:rPr lang="en-US" sz="3600" kern="10">
                <a:ln w="9525">
                  <a:round/>
                  <a:headEnd/>
                  <a:tailEnd/>
                </a:ln>
                <a:gradFill rotWithShape="0">
                  <a:gsLst>
                    <a:gs pos="0">
                      <a:srgbClr val="FFFFCC"/>
                    </a:gs>
                    <a:gs pos="100000">
                      <a:srgbClr val="FF9999"/>
                    </a:gs>
                  </a:gsLst>
                  <a:lin ang="5400000" scaled="1"/>
                </a:gradFill>
                <a:latin typeface="Times New Roman"/>
                <a:cs typeface="Times New Roman"/>
              </a:rPr>
              <a:t>snow</a:t>
            </a:r>
          </a:p>
        </p:txBody>
      </p:sp>
      <p:sp>
        <p:nvSpPr>
          <p:cNvPr id="2070" name="WordArt 22"/>
          <p:cNvSpPr>
            <a:spLocks noChangeArrowheads="1" noChangeShapeType="1" noTextEdit="1"/>
          </p:cNvSpPr>
          <p:nvPr/>
        </p:nvSpPr>
        <p:spPr bwMode="auto">
          <a:xfrm>
            <a:off x="7772400" y="4953000"/>
            <a:ext cx="962025" cy="1285875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/>
            <a:r>
              <a:rPr lang="en-US" sz="3600" kern="1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Impact"/>
              </a:rPr>
              <a:t>sleet</a:t>
            </a:r>
          </a:p>
        </p:txBody>
      </p:sp>
    </p:spTree>
    <p:extLst>
      <p:ext uri="{BB962C8B-B14F-4D97-AF65-F5344CB8AC3E}">
        <p14:creationId xmlns:p14="http://schemas.microsoft.com/office/powerpoint/2010/main" val="38346133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66" name="Picture 18" descr="blue_wave_of_water-wid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4020800" cy="7239000"/>
          </a:xfrm>
          <a:prstGeom prst="rect">
            <a:avLst/>
          </a:prstGeom>
          <a:noFill/>
          <a:ln w="9525">
            <a:solidFill>
              <a:srgbClr val="FF00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200400" y="-381000"/>
            <a:ext cx="5943600" cy="1219200"/>
          </a:xfrm>
        </p:spPr>
        <p:txBody>
          <a:bodyPr/>
          <a:lstStyle/>
          <a:p>
            <a:r>
              <a:rPr lang="en-US" sz="3600">
                <a:solidFill>
                  <a:srgbClr val="FF0066"/>
                </a:solidFill>
              </a:rPr>
              <a:t>The Water Cycle</a:t>
            </a:r>
          </a:p>
        </p:txBody>
      </p:sp>
      <p:sp>
        <p:nvSpPr>
          <p:cNvPr id="2053" name="AutoShape 5" descr="Z"/>
          <p:cNvSpPr>
            <a:spLocks noChangeAspect="1" noChangeArrowheads="1"/>
          </p:cNvSpPr>
          <p:nvPr/>
        </p:nvSpPr>
        <p:spPr bwMode="auto">
          <a:xfrm>
            <a:off x="3219450" y="2586038"/>
            <a:ext cx="2705100" cy="1685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058" name="AutoShape 10" descr="9k="/>
          <p:cNvSpPr>
            <a:spLocks noChangeAspect="1" noChangeArrowheads="1"/>
          </p:cNvSpPr>
          <p:nvPr/>
        </p:nvSpPr>
        <p:spPr bwMode="auto">
          <a:xfrm>
            <a:off x="0" y="-26988"/>
            <a:ext cx="2514600" cy="18192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060" name="AutoShape 12" descr="2Q=="/>
          <p:cNvSpPr>
            <a:spLocks noChangeAspect="1" noChangeArrowheads="1"/>
          </p:cNvSpPr>
          <p:nvPr/>
        </p:nvSpPr>
        <p:spPr bwMode="auto">
          <a:xfrm>
            <a:off x="3271838" y="2547938"/>
            <a:ext cx="2600325" cy="1762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062" name="AutoShape 14" descr="Z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064" name="AutoShape 16" descr="Z"/>
          <p:cNvSpPr>
            <a:spLocks noChangeAspect="1" noChangeArrowheads="1"/>
          </p:cNvSpPr>
          <p:nvPr/>
        </p:nvSpPr>
        <p:spPr bwMode="auto">
          <a:xfrm>
            <a:off x="3219450" y="2586038"/>
            <a:ext cx="2705100" cy="1685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068" name="AutoShape 20" descr="Z"/>
          <p:cNvSpPr>
            <a:spLocks noChangeAspect="1" noChangeArrowheads="1"/>
          </p:cNvSpPr>
          <p:nvPr/>
        </p:nvSpPr>
        <p:spPr bwMode="auto">
          <a:xfrm>
            <a:off x="3095625" y="2657475"/>
            <a:ext cx="2952750" cy="1543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grpSp>
        <p:nvGrpSpPr>
          <p:cNvPr id="2101" name="Group 53"/>
          <p:cNvGrpSpPr>
            <a:grpSpLocks/>
          </p:cNvGrpSpPr>
          <p:nvPr/>
        </p:nvGrpSpPr>
        <p:grpSpPr bwMode="auto">
          <a:xfrm>
            <a:off x="1066800" y="4876800"/>
            <a:ext cx="3140075" cy="2181225"/>
            <a:chOff x="240" y="2304"/>
            <a:chExt cx="1978" cy="1374"/>
          </a:xfrm>
        </p:grpSpPr>
        <p:sp>
          <p:nvSpPr>
            <p:cNvPr id="2054" name="Text Box 6"/>
            <p:cNvSpPr txBox="1">
              <a:spLocks noChangeArrowheads="1"/>
            </p:cNvSpPr>
            <p:nvPr/>
          </p:nvSpPr>
          <p:spPr bwMode="auto">
            <a:xfrm>
              <a:off x="240" y="3312"/>
              <a:ext cx="1978" cy="36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r>
                <a:rPr lang="en-US" sz="1600">
                  <a:solidFill>
                    <a:srgbClr val="FF0066"/>
                  </a:solidFill>
                </a:rPr>
                <a:t>Evaporation is the changing of liquid water to water vapor</a:t>
              </a:r>
              <a:r>
                <a:rPr lang="en-US" sz="1600">
                  <a:solidFill>
                    <a:srgbClr val="FF9933"/>
                  </a:solidFill>
                </a:rPr>
                <a:t>.</a:t>
              </a:r>
            </a:p>
          </p:txBody>
        </p:sp>
        <p:pic>
          <p:nvPicPr>
            <p:cNvPr id="2070" name="Picture 22" descr="steam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6" y="2304"/>
              <a:ext cx="1248" cy="84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2079" name="Ink 31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1219200" y="6629400"/>
              <a:ext cx="1054100" cy="12700"/>
            </p14:xfrm>
          </p:contentPart>
        </mc:Choice>
        <mc:Fallback xmlns="">
          <p:pic>
            <p:nvPicPr>
              <p:cNvPr id="2079" name="Ink 31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1190399" y="6517217"/>
                <a:ext cx="1111341" cy="236714"/>
              </a:xfrm>
              <a:prstGeom prst="rect">
                <a:avLst/>
              </a:prstGeom>
            </p:spPr>
          </p:pic>
        </mc:Fallback>
      </mc:AlternateContent>
      <p:grpSp>
        <p:nvGrpSpPr>
          <p:cNvPr id="2119" name="Group 71"/>
          <p:cNvGrpSpPr>
            <a:grpSpLocks/>
          </p:cNvGrpSpPr>
          <p:nvPr/>
        </p:nvGrpSpPr>
        <p:grpSpPr bwMode="auto">
          <a:xfrm>
            <a:off x="533400" y="762000"/>
            <a:ext cx="3962400" cy="2133600"/>
            <a:chOff x="336" y="480"/>
            <a:chExt cx="2496" cy="1344"/>
          </a:xfrm>
        </p:grpSpPr>
        <p:grpSp>
          <p:nvGrpSpPr>
            <p:cNvPr id="2085" name="Group 37"/>
            <p:cNvGrpSpPr>
              <a:grpSpLocks/>
            </p:cNvGrpSpPr>
            <p:nvPr/>
          </p:nvGrpSpPr>
          <p:grpSpPr bwMode="auto">
            <a:xfrm>
              <a:off x="336" y="480"/>
              <a:ext cx="2496" cy="1344"/>
              <a:chOff x="96" y="1008"/>
              <a:chExt cx="2016" cy="967"/>
            </a:xfrm>
          </p:grpSpPr>
          <p:pic>
            <p:nvPicPr>
              <p:cNvPr id="2081" name="Picture 33" descr="ANd9GcRjZ8TngcejS2W-FFltpyU0NYcSrIzZ56OvhvngOVSi_oQP-RGPZvpVBjl3pA"/>
              <p:cNvPicPr>
                <a:picLocks noChangeAspect="1" noChangeArrowheads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008" y="1152"/>
                <a:ext cx="1104" cy="823"/>
              </a:xfrm>
              <a:prstGeom prst="rect">
                <a:avLst/>
              </a:prstGeom>
              <a:noFill/>
              <a:ln w="9525">
                <a:solidFill>
                  <a:srgbClr val="FF00FF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2084" name="Text Box 36"/>
              <p:cNvSpPr txBox="1">
                <a:spLocks noChangeArrowheads="1"/>
              </p:cNvSpPr>
              <p:nvPr/>
            </p:nvSpPr>
            <p:spPr bwMode="auto">
              <a:xfrm>
                <a:off x="96" y="1008"/>
                <a:ext cx="960" cy="392"/>
              </a:xfrm>
              <a:prstGeom prst="rect">
                <a:avLst/>
              </a:prstGeom>
              <a:noFill/>
              <a:ln w="9525">
                <a:solidFill>
                  <a:srgbClr val="FF00FF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en-US"/>
                  <a:t> </a:t>
                </a:r>
                <a:r>
                  <a:rPr lang="en-US" sz="1600">
                    <a:solidFill>
                      <a:srgbClr val="FF6600"/>
                    </a:solidFill>
                  </a:rPr>
                  <a:t>Condensation, when water vapor turns into liquid</a:t>
                </a:r>
                <a:r>
                  <a:rPr lang="en-US" sz="1600"/>
                  <a:t> </a:t>
                </a:r>
              </a:p>
            </p:txBody>
          </p:sp>
        </p:grpSp>
        <mc:AlternateContent xmlns:mc="http://schemas.openxmlformats.org/markup-compatibility/2006" xmlns:p14="http://schemas.microsoft.com/office/powerpoint/2010/main">
          <mc:Choice Requires="p14">
            <p:contentPart p14:bwMode="auto" r:id="rId7">
              <p14:nvContentPartPr>
                <p14:cNvPr id="2099" name="Ink 51"/>
                <p14:cNvContentPartPr>
                  <a14:cpLocks xmlns:a14="http://schemas.microsoft.com/office/drawing/2010/main" noRot="1" noChangeAspect="1" noEditPoints="1" noChangeArrowheads="1" noChangeShapeType="1"/>
                </p14:cNvContentPartPr>
                <p14:nvPr/>
              </p14:nvContentPartPr>
              <p14:xfrm>
                <a:off x="384" y="576"/>
                <a:ext cx="872" cy="16"/>
              </p14:xfrm>
            </p:contentPart>
          </mc:Choice>
          <mc:Fallback xmlns="">
            <p:pic>
              <p:nvPicPr>
                <p:cNvPr id="2099" name="Ink 51"/>
                <p:cNvPicPr>
                  <a:picLocks noRot="1" noChangeAspect="1" noEditPoints="1" noChangeArrowheads="1" noChangeShapeType="1"/>
                </p:cNvPicPr>
                <p:nvPr/>
              </p:nvPicPr>
              <p:blipFill>
                <a:blip r:embed="rId8"/>
                <a:stretch>
                  <a:fillRect/>
                </a:stretch>
              </p:blipFill>
              <p:spPr>
                <a:xfrm>
                  <a:off x="366" y="519"/>
                  <a:ext cx="908" cy="13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2102" name="Group 54"/>
          <p:cNvGrpSpPr>
            <a:grpSpLocks/>
          </p:cNvGrpSpPr>
          <p:nvPr/>
        </p:nvGrpSpPr>
        <p:grpSpPr bwMode="auto">
          <a:xfrm>
            <a:off x="8763000" y="304800"/>
            <a:ext cx="4876800" cy="1647825"/>
            <a:chOff x="2784" y="1008"/>
            <a:chExt cx="3072" cy="1038"/>
          </a:xfrm>
        </p:grpSpPr>
        <p:pic>
          <p:nvPicPr>
            <p:cNvPr id="2083" name="Picture 35" descr="tmb_SummerRain"/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84" y="1008"/>
              <a:ext cx="1584" cy="98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100" name="Text Box 52"/>
            <p:cNvSpPr txBox="1">
              <a:spLocks noChangeArrowheads="1"/>
            </p:cNvSpPr>
            <p:nvPr/>
          </p:nvSpPr>
          <p:spPr bwMode="auto">
            <a:xfrm>
              <a:off x="4320" y="1296"/>
              <a:ext cx="1536" cy="7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r>
                <a:rPr lang="en-US">
                  <a:solidFill>
                    <a:srgbClr val="FF0066"/>
                  </a:solidFill>
                </a:rPr>
                <a:t>Precipitation the water falls from clouds as rain sleet or hail</a:t>
              </a:r>
            </a:p>
          </p:txBody>
        </p:sp>
      </p:grpSp>
      <mc:AlternateContent xmlns:mc="http://schemas.openxmlformats.org/markup-compatibility/2006" xmlns:p14="http://schemas.microsoft.com/office/powerpoint/2010/main">
        <mc:Choice Requires="p14">
          <p:contentPart p14:bwMode="auto" r:id="rId10">
            <p14:nvContentPartPr>
              <p14:cNvPr id="2104" name="Ink 56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11353800" y="914400"/>
              <a:ext cx="1228725" cy="39688"/>
            </p14:xfrm>
          </p:contentPart>
        </mc:Choice>
        <mc:Fallback xmlns="">
          <p:pic>
            <p:nvPicPr>
              <p:cNvPr id="2104" name="Ink 56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11"/>
              <a:stretch>
                <a:fillRect/>
              </a:stretch>
            </p:blipFill>
            <p:spPr>
              <a:xfrm>
                <a:off x="11324999" y="799666"/>
                <a:ext cx="1285967" cy="268796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2">
            <p14:nvContentPartPr>
              <p14:cNvPr id="2110" name="Ink 62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10820400" y="5486400"/>
              <a:ext cx="1162050" cy="39688"/>
            </p14:xfrm>
          </p:contentPart>
        </mc:Choice>
        <mc:Fallback xmlns="">
          <p:pic>
            <p:nvPicPr>
              <p:cNvPr id="2110" name="Ink 62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13"/>
              <a:stretch>
                <a:fillRect/>
              </a:stretch>
            </p:blipFill>
            <p:spPr>
              <a:xfrm>
                <a:off x="10791961" y="5372026"/>
                <a:ext cx="1219289" cy="268435"/>
              </a:xfrm>
              <a:prstGeom prst="rect">
                <a:avLst/>
              </a:prstGeom>
            </p:spPr>
          </p:pic>
        </mc:Fallback>
      </mc:AlternateContent>
      <p:sp>
        <p:nvSpPr>
          <p:cNvPr id="2111" name="Text Box 63"/>
          <p:cNvSpPr txBox="1">
            <a:spLocks noChangeArrowheads="1"/>
          </p:cNvSpPr>
          <p:nvPr/>
        </p:nvSpPr>
        <p:spPr bwMode="auto">
          <a:xfrm>
            <a:off x="4724400" y="457200"/>
            <a:ext cx="2663825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Tx/>
              <a:buChar char="•"/>
            </a:pPr>
            <a:r>
              <a:rPr lang="en-US">
                <a:solidFill>
                  <a:srgbClr val="FF6600"/>
                </a:solidFill>
              </a:rPr>
              <a:t>Water is always moving</a:t>
            </a:r>
          </a:p>
          <a:p>
            <a:endParaRPr lang="en-US">
              <a:solidFill>
                <a:srgbClr val="FF0066"/>
              </a:solidFill>
            </a:endParaRPr>
          </a:p>
        </p:txBody>
      </p:sp>
      <p:sp>
        <p:nvSpPr>
          <p:cNvPr id="2112" name="AutoShape 64"/>
          <p:cNvSpPr>
            <a:spLocks noChangeArrowheads="1"/>
          </p:cNvSpPr>
          <p:nvPr/>
        </p:nvSpPr>
        <p:spPr bwMode="auto">
          <a:xfrm rot="-4534753">
            <a:off x="1066800" y="2819400"/>
            <a:ext cx="1295400" cy="685800"/>
          </a:xfrm>
          <a:prstGeom prst="curvedDownArrow">
            <a:avLst>
              <a:gd name="adj1" fmla="val 37778"/>
              <a:gd name="adj2" fmla="val 75556"/>
              <a:gd name="adj3" fmla="val 33333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113" name="AutoShape 65"/>
          <p:cNvSpPr>
            <a:spLocks noChangeArrowheads="1"/>
          </p:cNvSpPr>
          <p:nvPr/>
        </p:nvSpPr>
        <p:spPr bwMode="auto">
          <a:xfrm rot="3749942">
            <a:off x="9384506" y="2350294"/>
            <a:ext cx="733425" cy="1214438"/>
          </a:xfrm>
          <a:prstGeom prst="curvedRightArrow">
            <a:avLst>
              <a:gd name="adj1" fmla="val 33117"/>
              <a:gd name="adj2" fmla="val 66234"/>
              <a:gd name="adj3" fmla="val 33333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114" name="AutoShape 66"/>
          <p:cNvSpPr>
            <a:spLocks noChangeArrowheads="1"/>
          </p:cNvSpPr>
          <p:nvPr/>
        </p:nvSpPr>
        <p:spPr bwMode="auto">
          <a:xfrm rot="17235168">
            <a:off x="5931694" y="1154906"/>
            <a:ext cx="1214438" cy="733425"/>
          </a:xfrm>
          <a:prstGeom prst="curvedDownArrow">
            <a:avLst>
              <a:gd name="adj1" fmla="val 33117"/>
              <a:gd name="adj2" fmla="val 66234"/>
              <a:gd name="adj3" fmla="val 33333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115" name="AutoShape 67"/>
          <p:cNvSpPr>
            <a:spLocks noChangeArrowheads="1"/>
          </p:cNvSpPr>
          <p:nvPr/>
        </p:nvSpPr>
        <p:spPr bwMode="auto">
          <a:xfrm rot="6078235">
            <a:off x="4712494" y="5193506"/>
            <a:ext cx="1214438" cy="733425"/>
          </a:xfrm>
          <a:prstGeom prst="curvedDownArrow">
            <a:avLst>
              <a:gd name="adj1" fmla="val 33117"/>
              <a:gd name="adj2" fmla="val 66234"/>
              <a:gd name="adj3" fmla="val 33333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grpSp>
        <p:nvGrpSpPr>
          <p:cNvPr id="2118" name="Group 70"/>
          <p:cNvGrpSpPr>
            <a:grpSpLocks/>
          </p:cNvGrpSpPr>
          <p:nvPr/>
        </p:nvGrpSpPr>
        <p:grpSpPr bwMode="auto">
          <a:xfrm>
            <a:off x="7715250" y="4800600"/>
            <a:ext cx="6196013" cy="1809750"/>
            <a:chOff x="4860" y="3024"/>
            <a:chExt cx="3903" cy="1140"/>
          </a:xfrm>
        </p:grpSpPr>
        <p:sp>
          <p:nvSpPr>
            <p:cNvPr id="2107" name="Text Box 59"/>
            <p:cNvSpPr txBox="1">
              <a:spLocks noChangeArrowheads="1"/>
            </p:cNvSpPr>
            <p:nvPr/>
          </p:nvSpPr>
          <p:spPr bwMode="auto">
            <a:xfrm>
              <a:off x="6747" y="3360"/>
              <a:ext cx="2016" cy="57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r>
                <a:rPr lang="en-US">
                  <a:solidFill>
                    <a:srgbClr val="FF6600"/>
                  </a:solidFill>
                </a:rPr>
                <a:t>Sublimation is ice changing into water vapor without first melting</a:t>
              </a:r>
            </a:p>
          </p:txBody>
        </p:sp>
        <p:pic>
          <p:nvPicPr>
            <p:cNvPr id="2117" name="Picture 69" descr="sublimation-everest"/>
            <p:cNvPicPr>
              <a:picLocks noChangeAspect="1" noChangeArrowheads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60" y="3024"/>
              <a:ext cx="1800" cy="114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8727289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60" name="Picture 12" descr="ANd9GcREjkfdD4_9XojJVM10gYWkd6QytsILsA42npM7uLhUy64bmmbU-w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8" name="Picture 10" descr="ANd9GcSV2D8mLKbsejFYgdqCcb3zweRfI9TBFj5NvGbtUx3N6j3x6WJw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810000"/>
            <a:ext cx="4648200" cy="304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ANd9GcTw_WTj6yz9ZDnHn_APrv2l9aDTqBwvNNDzep7xquOAELdDbwur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33400"/>
            <a:ext cx="9144000" cy="990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304800"/>
            <a:ext cx="7772400" cy="1447800"/>
          </a:xfrm>
        </p:spPr>
        <p:txBody>
          <a:bodyPr/>
          <a:lstStyle/>
          <a:p>
            <a:r>
              <a:rPr lang="en-US" sz="3600" dirty="0"/>
              <a:t>Many Paths Of The Water Cycle</a:t>
            </a:r>
          </a:p>
        </p:txBody>
      </p:sp>
      <p:sp>
        <p:nvSpPr>
          <p:cNvPr id="2056" name="Rectangle 8"/>
          <p:cNvSpPr>
            <a:spLocks noChangeArrowheads="1"/>
          </p:cNvSpPr>
          <p:nvPr/>
        </p:nvSpPr>
        <p:spPr bwMode="auto">
          <a:xfrm>
            <a:off x="228600" y="3744913"/>
            <a:ext cx="4562475" cy="31130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buFontTx/>
              <a:buChar char="•"/>
            </a:pPr>
            <a:r>
              <a:rPr lang="en-US">
                <a:solidFill>
                  <a:srgbClr val="CC0099"/>
                </a:solidFill>
              </a:rPr>
              <a:t>Water is not always in the water cycle.</a:t>
            </a:r>
          </a:p>
          <a:p>
            <a:pPr>
              <a:buFontTx/>
              <a:buChar char="•"/>
            </a:pPr>
            <a:r>
              <a:rPr lang="en-US">
                <a:solidFill>
                  <a:srgbClr val="CC0099"/>
                </a:solidFill>
              </a:rPr>
              <a:t>Water is used by and made in living things.</a:t>
            </a:r>
          </a:p>
          <a:p>
            <a:pPr>
              <a:buFontTx/>
              <a:buChar char="•"/>
            </a:pPr>
            <a:r>
              <a:rPr lang="en-US">
                <a:solidFill>
                  <a:srgbClr val="CC0099"/>
                </a:solidFill>
              </a:rPr>
              <a:t>Some water is broken down as plants make sugar during photosynthesis. </a:t>
            </a:r>
          </a:p>
          <a:p>
            <a:pPr>
              <a:buFontTx/>
              <a:buChar char="•"/>
            </a:pPr>
            <a:r>
              <a:rPr lang="en-US">
                <a:solidFill>
                  <a:srgbClr val="CC0099"/>
                </a:solidFill>
              </a:rPr>
              <a:t>Organisms produce water during respiration.</a:t>
            </a:r>
          </a:p>
          <a:p>
            <a:pPr>
              <a:buFontTx/>
              <a:buChar char="•"/>
            </a:pPr>
            <a:r>
              <a:rPr lang="en-US">
                <a:solidFill>
                  <a:srgbClr val="CC0099"/>
                </a:solidFill>
              </a:rPr>
              <a:t>The water cycle describes the travel of water as water molecules make their way from the earths surface to the atmosphere and back again.</a:t>
            </a:r>
            <a:r>
              <a:rPr lang="en-US"/>
              <a:t> </a:t>
            </a:r>
          </a:p>
        </p:txBody>
      </p:sp>
      <p:sp>
        <p:nvSpPr>
          <p:cNvPr id="2062" name="AutoShape 14" descr="Z"/>
          <p:cNvSpPr>
            <a:spLocks noChangeAspect="1" noChangeArrowheads="1"/>
          </p:cNvSpPr>
          <p:nvPr/>
        </p:nvSpPr>
        <p:spPr bwMode="auto">
          <a:xfrm>
            <a:off x="3433763" y="2424113"/>
            <a:ext cx="2276475" cy="2009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064" name="AutoShape 16" descr="Z"/>
          <p:cNvSpPr>
            <a:spLocks noChangeAspect="1" noChangeArrowheads="1"/>
          </p:cNvSpPr>
          <p:nvPr/>
        </p:nvSpPr>
        <p:spPr bwMode="auto">
          <a:xfrm>
            <a:off x="3433763" y="2424113"/>
            <a:ext cx="2276475" cy="2009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066" name="AutoShape 18" descr="Z"/>
          <p:cNvSpPr>
            <a:spLocks noChangeAspect="1" noChangeArrowheads="1"/>
          </p:cNvSpPr>
          <p:nvPr/>
        </p:nvSpPr>
        <p:spPr bwMode="auto">
          <a:xfrm>
            <a:off x="3433763" y="2424113"/>
            <a:ext cx="2276475" cy="2009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072" name="AutoShape 24" descr="2Q=="/>
          <p:cNvSpPr>
            <a:spLocks noChangeAspect="1" noChangeArrowheads="1"/>
          </p:cNvSpPr>
          <p:nvPr/>
        </p:nvSpPr>
        <p:spPr bwMode="auto">
          <a:xfrm>
            <a:off x="0" y="0"/>
            <a:ext cx="2343150" cy="1952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074" name="AutoShape 26" descr="2Q=="/>
          <p:cNvSpPr>
            <a:spLocks noChangeAspect="1" noChangeArrowheads="1"/>
          </p:cNvSpPr>
          <p:nvPr/>
        </p:nvSpPr>
        <p:spPr bwMode="auto">
          <a:xfrm>
            <a:off x="3400425" y="2452688"/>
            <a:ext cx="2343150" cy="1952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grpSp>
        <p:nvGrpSpPr>
          <p:cNvPr id="2080" name="Group 32"/>
          <p:cNvGrpSpPr>
            <a:grpSpLocks/>
          </p:cNvGrpSpPr>
          <p:nvPr/>
        </p:nvGrpSpPr>
        <p:grpSpPr bwMode="auto">
          <a:xfrm>
            <a:off x="6248400" y="1600200"/>
            <a:ext cx="2895600" cy="2209800"/>
            <a:chOff x="4032" y="1824"/>
            <a:chExt cx="2016" cy="1536"/>
          </a:xfrm>
        </p:grpSpPr>
        <p:pic>
          <p:nvPicPr>
            <p:cNvPr id="2078" name="Picture 30" descr="ANd9GcSCAEpY0cBwIxKQ0v_HLzN503Hn-vSIY4XWXaPWS-Tv1WS8rix-ug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32" y="1824"/>
              <a:ext cx="1728" cy="153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079" name="Text Box 31"/>
            <p:cNvSpPr txBox="1">
              <a:spLocks noChangeArrowheads="1"/>
            </p:cNvSpPr>
            <p:nvPr/>
          </p:nvSpPr>
          <p:spPr bwMode="auto">
            <a:xfrm>
              <a:off x="4320" y="3072"/>
              <a:ext cx="1728" cy="25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/>
                <a:t>Water Cycle Path</a:t>
              </a:r>
            </a:p>
          </p:txBody>
        </p:sp>
      </p:grpSp>
      <p:pic>
        <p:nvPicPr>
          <p:cNvPr id="2082" name="Picture 34" descr="watercycle-print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7800" y="4078288"/>
            <a:ext cx="3886200" cy="2779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461113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82" name="Group 34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grpSp>
          <p:nvGrpSpPr>
            <p:cNvPr id="2081" name="Group 33"/>
            <p:cNvGrpSpPr>
              <a:grpSpLocks/>
            </p:cNvGrpSpPr>
            <p:nvPr/>
          </p:nvGrpSpPr>
          <p:grpSpPr bwMode="auto">
            <a:xfrm>
              <a:off x="0" y="0"/>
              <a:ext cx="5760" cy="4320"/>
              <a:chOff x="0" y="0"/>
              <a:chExt cx="5760" cy="4320"/>
            </a:xfrm>
          </p:grpSpPr>
          <p:grpSp>
            <p:nvGrpSpPr>
              <p:cNvPr id="2077" name="Group 29"/>
              <p:cNvGrpSpPr>
                <a:grpSpLocks/>
              </p:cNvGrpSpPr>
              <p:nvPr/>
            </p:nvGrpSpPr>
            <p:grpSpPr bwMode="auto">
              <a:xfrm>
                <a:off x="0" y="0"/>
                <a:ext cx="5760" cy="4320"/>
                <a:chOff x="0" y="0"/>
                <a:chExt cx="5760" cy="4320"/>
              </a:xfrm>
            </p:grpSpPr>
            <p:grpSp>
              <p:nvGrpSpPr>
                <p:cNvPr id="2076" name="Group 28"/>
                <p:cNvGrpSpPr>
                  <a:grpSpLocks/>
                </p:cNvGrpSpPr>
                <p:nvPr/>
              </p:nvGrpSpPr>
              <p:grpSpPr bwMode="auto">
                <a:xfrm>
                  <a:off x="0" y="0"/>
                  <a:ext cx="5760" cy="4320"/>
                  <a:chOff x="0" y="0"/>
                  <a:chExt cx="5760" cy="4320"/>
                </a:xfrm>
              </p:grpSpPr>
              <p:pic>
                <p:nvPicPr>
                  <p:cNvPr id="2057" name="Picture 9" descr="ANd9GcQ35dQStlitcmcDUEiESWRJaqeJjEcolNXYyj2LTMLwn5bIRAoOGA"/>
                  <p:cNvPicPr>
                    <a:picLocks noChangeAspect="1" noChangeArrowheads="1"/>
                  </p:cNvPicPr>
                  <p:nvPr/>
                </p:nvPicPr>
                <p:blipFill>
                  <a:blip r:embed="rId2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0" y="0"/>
                    <a:ext cx="5760" cy="4320"/>
                  </a:xfrm>
                  <a:prstGeom prst="rect">
                    <a:avLst/>
                  </a:prstGeom>
                  <a:noFill/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</p:pic>
              <p:pic>
                <p:nvPicPr>
                  <p:cNvPr id="2061" name="Picture 13" descr="ANd9GcSLEgJODrH2734UX6cB8YcezGGckHpqSU4a_KbRRTAxhxffvvcK"/>
                  <p:cNvPicPr>
                    <a:picLocks noChangeAspect="1" noChangeArrowheads="1"/>
                  </p:cNvPicPr>
                  <p:nvPr/>
                </p:nvPicPr>
                <p:blipFill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96" y="3264"/>
                    <a:ext cx="1440" cy="918"/>
                  </a:xfrm>
                  <a:prstGeom prst="rect">
                    <a:avLst/>
                  </a:prstGeom>
                  <a:noFill/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</p:pic>
              <p:sp>
                <p:nvSpPr>
                  <p:cNvPr id="2072" name="Text Box 24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816" y="3264"/>
                    <a:ext cx="672" cy="231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>
                    <a:spAutoFit/>
                  </a:bodyPr>
                  <a:lstStyle/>
                  <a:p>
                    <a:pPr>
                      <a:spcBef>
                        <a:spcPct val="50000"/>
                      </a:spcBef>
                    </a:pPr>
                    <a:r>
                      <a:rPr lang="en-US">
                        <a:solidFill>
                          <a:srgbClr val="FF6600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</a:rPr>
                      <a:t>Sun</a:t>
                    </a:r>
                  </a:p>
                </p:txBody>
              </p:sp>
            </p:grpSp>
            <p:pic>
              <p:nvPicPr>
                <p:cNvPr id="2063" name="Picture 15" descr="ANd9GcTZTy3vNo_Hsqf71om5abWPPl_sI4cK0raeFKhf-5c7G6zbpNCi"/>
                <p:cNvPicPr>
                  <a:picLocks noChangeAspect="1" noChangeArrowheads="1"/>
                </p:cNvPicPr>
                <p:nvPr/>
              </p:nvPicPr>
              <p:blipFill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536" y="3216"/>
                  <a:ext cx="1908" cy="948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sp>
              <p:nvSpPr>
                <p:cNvPr id="2073" name="Text Box 25"/>
                <p:cNvSpPr txBox="1">
                  <a:spLocks noChangeArrowheads="1"/>
                </p:cNvSpPr>
                <p:nvPr/>
              </p:nvSpPr>
              <p:spPr bwMode="auto">
                <a:xfrm>
                  <a:off x="2784" y="3168"/>
                  <a:ext cx="480" cy="231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>
                  <a:spAutoFit/>
                </a:bodyPr>
                <a:lstStyle/>
                <a:p>
                  <a:pPr>
                    <a:spcBef>
                      <a:spcPct val="50000"/>
                    </a:spcBef>
                  </a:pPr>
                  <a:r>
                    <a:rPr lang="en-US">
                      <a:solidFill>
                        <a:srgbClr val="FF6600"/>
                      </a:solidFill>
                      <a:effectLst>
                        <a:outerShdw blurRad="38100" dist="38100" dir="2700000" algn="tl">
                          <a:srgbClr val="C0C0C0"/>
                        </a:outerShdw>
                      </a:effectLst>
                    </a:rPr>
                    <a:t>Rain</a:t>
                  </a:r>
                </a:p>
              </p:txBody>
            </p:sp>
          </p:grpSp>
          <p:pic>
            <p:nvPicPr>
              <p:cNvPr id="2065" name="Picture 17" descr="ANd9GcTCh6Se56AmpEs_U2S9QyWvbnr64MnMvDlKJgBtwNfAUKqGan6F0w"/>
              <p:cNvPicPr>
                <a:picLocks noChangeAspect="1"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456" y="3216"/>
                <a:ext cx="1248" cy="972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2074" name="Text Box 26"/>
              <p:cNvSpPr txBox="1">
                <a:spLocks noChangeArrowheads="1"/>
              </p:cNvSpPr>
              <p:nvPr/>
            </p:nvSpPr>
            <p:spPr bwMode="auto">
              <a:xfrm>
                <a:off x="4080" y="3216"/>
                <a:ext cx="576" cy="40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>
                    <a:solidFill>
                      <a:srgbClr val="FF6600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</a:rPr>
                  <a:t>Water Cycle</a:t>
                </a:r>
              </a:p>
            </p:txBody>
          </p:sp>
        </p:grpSp>
        <p:pic>
          <p:nvPicPr>
            <p:cNvPr id="2071" name="Picture 23" descr="ANd9GcRFG1dbjGAXeFmwAHpWJBwnvTcuIX1R7ci6B0gZL5iwQAk3Yt-3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04" y="3264"/>
              <a:ext cx="960" cy="92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075" name="Text Box 27"/>
            <p:cNvSpPr txBox="1">
              <a:spLocks noChangeArrowheads="1"/>
            </p:cNvSpPr>
            <p:nvPr/>
          </p:nvSpPr>
          <p:spPr bwMode="auto">
            <a:xfrm>
              <a:off x="4848" y="3312"/>
              <a:ext cx="912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66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</a:rPr>
                <a:t>Evaporation</a:t>
              </a:r>
            </a:p>
          </p:txBody>
        </p:sp>
      </p:grpSp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762000" y="304800"/>
            <a:ext cx="7772400" cy="1470025"/>
          </a:xfrm>
        </p:spPr>
        <p:txBody>
          <a:bodyPr/>
          <a:lstStyle/>
          <a:p>
            <a:r>
              <a:rPr lang="en-US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Energy in </a:t>
            </a:r>
            <a:r>
              <a:rPr lang="en-US">
                <a:solidFill>
                  <a:srgbClr val="FFFF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the</a:t>
            </a:r>
            <a:r>
              <a:rPr lang="en-US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water </a:t>
            </a:r>
            <a:r>
              <a:rPr lang="en-US">
                <a:solidFill>
                  <a:schemeClr val="bg1"/>
                </a:solidFill>
                <a:effectDag name="">
                  <a:cont type="tree" name="">
                    <a:effect ref="fillLine"/>
                    <a:outerShdw dist="38100" dir="13500000" algn="br">
                      <a:srgbClr val="FFFFFF"/>
                    </a:outerShdw>
                  </a:cont>
                  <a:cont type="tree" name="">
                    <a:effect ref="fillLine"/>
                    <a:outerShdw dist="38100" dir="2700000" algn="tl">
                      <a:srgbClr val="999999"/>
                    </a:outerShdw>
                  </a:cont>
                  <a:effect ref="fillLine"/>
                </a:effectDag>
              </a:rPr>
              <a:t>cycle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524000" y="1371600"/>
            <a:ext cx="6400800" cy="99060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>
                <a:solidFill>
                  <a:schemeClr val="bg1"/>
                </a:solidFill>
                <a:effectDag name="">
                  <a:cont type="tree" name="">
                    <a:effect ref="fillLine"/>
                    <a:outerShdw dist="38100" dir="13500000" algn="br">
                      <a:srgbClr val="FFFFFF"/>
                    </a:outerShdw>
                  </a:cont>
                  <a:cont type="tree" name="">
                    <a:effect ref="fillLine"/>
                    <a:outerShdw dist="38100" dir="2700000" algn="tl">
                      <a:srgbClr val="999999"/>
                    </a:outerShdw>
                  </a:cont>
                  <a:effect ref="fillLine"/>
                </a:effectDag>
              </a:rPr>
              <a:t>Sunlight has a major effect in the Water Cycle.</a:t>
            </a:r>
          </a:p>
        </p:txBody>
      </p:sp>
      <p:sp>
        <p:nvSpPr>
          <p:cNvPr id="2058" name="Text Box 10"/>
          <p:cNvSpPr txBox="1">
            <a:spLocks noChangeArrowheads="1"/>
          </p:cNvSpPr>
          <p:nvPr/>
        </p:nvSpPr>
        <p:spPr bwMode="auto">
          <a:xfrm>
            <a:off x="6400800" y="2362200"/>
            <a:ext cx="1905000" cy="1190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The sun causes most melting, evaporation, and submalation.</a:t>
            </a:r>
          </a:p>
        </p:txBody>
      </p:sp>
      <p:sp>
        <p:nvSpPr>
          <p:cNvPr id="2059" name="Text Box 11"/>
          <p:cNvSpPr txBox="1">
            <a:spLocks noChangeArrowheads="1"/>
          </p:cNvSpPr>
          <p:nvPr/>
        </p:nvSpPr>
        <p:spPr bwMode="auto">
          <a:xfrm>
            <a:off x="3657600" y="2286000"/>
            <a:ext cx="1752600" cy="1465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When water condensates into liquid water it turns into energy.</a:t>
            </a:r>
          </a:p>
        </p:txBody>
      </p:sp>
      <p:sp>
        <p:nvSpPr>
          <p:cNvPr id="2067" name="AutoShape 19" descr="9k=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069" name="AutoShape 21" descr="9k=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078" name="Text Box 30"/>
          <p:cNvSpPr txBox="1">
            <a:spLocks noChangeArrowheads="1"/>
          </p:cNvSpPr>
          <p:nvPr/>
        </p:nvSpPr>
        <p:spPr bwMode="auto">
          <a:xfrm>
            <a:off x="1295400" y="2743200"/>
            <a:ext cx="18288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This energy is heat.</a:t>
            </a:r>
          </a:p>
        </p:txBody>
      </p:sp>
      <p:sp>
        <p:nvSpPr>
          <p:cNvPr id="2079" name="AutoShape 31"/>
          <p:cNvSpPr>
            <a:spLocks noChangeArrowheads="1"/>
          </p:cNvSpPr>
          <p:nvPr/>
        </p:nvSpPr>
        <p:spPr bwMode="auto">
          <a:xfrm>
            <a:off x="2971800" y="2743200"/>
            <a:ext cx="533400" cy="609600"/>
          </a:xfrm>
          <a:prstGeom prst="leftArrow">
            <a:avLst>
              <a:gd name="adj1" fmla="val 50000"/>
              <a:gd name="adj2" fmla="val 25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en-US">
              <a:solidFill>
                <a:srgbClr val="FF66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2080" name="AutoShape 32"/>
          <p:cNvSpPr>
            <a:spLocks noChangeArrowheads="1"/>
          </p:cNvSpPr>
          <p:nvPr/>
        </p:nvSpPr>
        <p:spPr bwMode="auto">
          <a:xfrm>
            <a:off x="5257800" y="2667000"/>
            <a:ext cx="1066800" cy="685800"/>
          </a:xfrm>
          <a:prstGeom prst="leftArrow">
            <a:avLst>
              <a:gd name="adj1" fmla="val 50000"/>
              <a:gd name="adj2" fmla="val 38889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53284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8" name="Picture 10" descr="ANd9GcRhXXPBQJafSBTJOEgyIHk_SP6WkubujL0rrq29u57RlhG8KlPB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341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743200" y="838200"/>
            <a:ext cx="3276600" cy="152400"/>
          </a:xfrm>
        </p:spPr>
        <p:txBody>
          <a:bodyPr>
            <a:normAutofit fontScale="90000"/>
          </a:bodyPr>
          <a:lstStyle/>
          <a:p>
            <a:r>
              <a:rPr lang="en-US" sz="4000"/>
              <a:t>Temperature and pressure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057" name="AutoShape 9" descr="2Q==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pic>
        <p:nvPicPr>
          <p:cNvPr id="2061" name="Picture 13" descr="ANd9GcSbsv_NpMjjqYSQWOK-LZUTY28Ee0gT2QnNryZDQTTNSrPbm5Mk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0"/>
            <a:ext cx="1752600" cy="2143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62" name="Text Box 14"/>
          <p:cNvSpPr txBox="1">
            <a:spLocks noChangeArrowheads="1"/>
          </p:cNvSpPr>
          <p:nvPr/>
        </p:nvSpPr>
        <p:spPr bwMode="auto">
          <a:xfrm>
            <a:off x="7467600" y="2209800"/>
            <a:ext cx="1676400" cy="915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This help you go Diving for a long time.</a:t>
            </a:r>
          </a:p>
        </p:txBody>
      </p:sp>
      <p:sp>
        <p:nvSpPr>
          <p:cNvPr id="2064" name="AutoShape 16" descr="2Q=="/>
          <p:cNvSpPr>
            <a:spLocks noChangeAspect="1" noChangeArrowheads="1"/>
          </p:cNvSpPr>
          <p:nvPr/>
        </p:nvSpPr>
        <p:spPr bwMode="auto">
          <a:xfrm>
            <a:off x="0" y="0"/>
            <a:ext cx="2352675" cy="1943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066" name="AutoShape 18" descr="2Q=="/>
          <p:cNvSpPr>
            <a:spLocks noChangeAspect="1" noChangeArrowheads="1"/>
          </p:cNvSpPr>
          <p:nvPr/>
        </p:nvSpPr>
        <p:spPr bwMode="auto">
          <a:xfrm>
            <a:off x="3395663" y="2457450"/>
            <a:ext cx="2352675" cy="1943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068" name="AutoShape 20" descr="2Q=="/>
          <p:cNvSpPr>
            <a:spLocks noChangeAspect="1" noChangeArrowheads="1"/>
          </p:cNvSpPr>
          <p:nvPr/>
        </p:nvSpPr>
        <p:spPr bwMode="auto">
          <a:xfrm>
            <a:off x="0" y="0"/>
            <a:ext cx="2352675" cy="1943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070" name="AutoShape 22" descr="2Q==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072" name="AutoShape 24" descr="2Q=="/>
          <p:cNvSpPr>
            <a:spLocks noChangeAspect="1" noChangeArrowheads="1"/>
          </p:cNvSpPr>
          <p:nvPr/>
        </p:nvSpPr>
        <p:spPr bwMode="auto">
          <a:xfrm>
            <a:off x="0" y="0"/>
            <a:ext cx="2352675" cy="1943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pic>
        <p:nvPicPr>
          <p:cNvPr id="2074" name="Picture 26" descr="ANd9GcT3qXrx-yQhLUWJaiaO8F3XYdg32ZQ3aHzYmD_hlv38h_ryJ8xF-Q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5600" y="4267200"/>
            <a:ext cx="1981200" cy="13541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75" name="Text Box 27"/>
          <p:cNvSpPr txBox="1">
            <a:spLocks noChangeArrowheads="1"/>
          </p:cNvSpPr>
          <p:nvPr/>
        </p:nvSpPr>
        <p:spPr bwMode="auto">
          <a:xfrm>
            <a:off x="6705600" y="5943600"/>
            <a:ext cx="1981200" cy="915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This helps people go to places were you need to go.</a:t>
            </a:r>
          </a:p>
        </p:txBody>
      </p:sp>
      <p:sp>
        <p:nvSpPr>
          <p:cNvPr id="2077" name="AutoShape 29" descr="9k="/>
          <p:cNvSpPr>
            <a:spLocks noChangeAspect="1" noChangeArrowheads="1"/>
          </p:cNvSpPr>
          <p:nvPr/>
        </p:nvSpPr>
        <p:spPr bwMode="auto">
          <a:xfrm>
            <a:off x="3338513" y="2505075"/>
            <a:ext cx="2466975" cy="1847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079" name="AutoShape 31" descr="9k="/>
          <p:cNvSpPr>
            <a:spLocks noChangeAspect="1" noChangeArrowheads="1"/>
          </p:cNvSpPr>
          <p:nvPr/>
        </p:nvSpPr>
        <p:spPr bwMode="auto">
          <a:xfrm>
            <a:off x="0" y="0"/>
            <a:ext cx="2466975" cy="1847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pic>
        <p:nvPicPr>
          <p:cNvPr id="2081" name="Picture 33" descr="ANd9GcSaUB6_s6G_97EqyJOYjUbfdZpqV3jWBAQT0fsiishhJAP3WrZ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905000" cy="11953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82" name="Text Box 34"/>
          <p:cNvSpPr txBox="1">
            <a:spLocks noChangeArrowheads="1"/>
          </p:cNvSpPr>
          <p:nvPr/>
        </p:nvSpPr>
        <p:spPr bwMode="auto">
          <a:xfrm>
            <a:off x="152400" y="1255713"/>
            <a:ext cx="190500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2083" name="Text Box 35"/>
          <p:cNvSpPr txBox="1">
            <a:spLocks noChangeArrowheads="1"/>
          </p:cNvSpPr>
          <p:nvPr/>
        </p:nvSpPr>
        <p:spPr bwMode="auto">
          <a:xfrm>
            <a:off x="152400" y="1516063"/>
            <a:ext cx="1600200" cy="14652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Trees help you live and to cool down you when you are hot</a:t>
            </a:r>
          </a:p>
        </p:txBody>
      </p:sp>
    </p:spTree>
    <p:extLst>
      <p:ext uri="{BB962C8B-B14F-4D97-AF65-F5344CB8AC3E}">
        <p14:creationId xmlns:p14="http://schemas.microsoft.com/office/powerpoint/2010/main" val="38432086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3" name="Picture 5" descr="Glaciating-Cirrus-Cloud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54" name="WordArt 6"/>
          <p:cNvSpPr>
            <a:spLocks noChangeArrowheads="1" noChangeShapeType="1" noTextEdit="1"/>
          </p:cNvSpPr>
          <p:nvPr/>
        </p:nvSpPr>
        <p:spPr bwMode="auto">
          <a:xfrm>
            <a:off x="2743200" y="152400"/>
            <a:ext cx="3333750" cy="99060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 spc="720">
                <a:gradFill rotWithShape="0">
                  <a:gsLst>
                    <a:gs pos="0">
                      <a:srgbClr val="AAAAAA"/>
                    </a:gs>
                    <a:gs pos="100000">
                      <a:srgbClr val="FFFFFF"/>
                    </a:gs>
                  </a:gsLst>
                  <a:lin ang="5400000" scaled="1"/>
                </a:gradFill>
                <a:effectLst>
                  <a:outerShdw dist="45791" dir="3378596" algn="ctr" rotWithShape="0">
                    <a:srgbClr val="4D4D4D">
                      <a:alpha val="80000"/>
                    </a:srgbClr>
                  </a:outerShdw>
                </a:effectLst>
                <a:latin typeface="Arial Black"/>
              </a:rPr>
              <a:t>Cirrus Clouds</a:t>
            </a:r>
          </a:p>
        </p:txBody>
      </p:sp>
      <p:sp>
        <p:nvSpPr>
          <p:cNvPr id="2056" name="Text Box 8"/>
          <p:cNvSpPr txBox="1">
            <a:spLocks noChangeArrowheads="1"/>
          </p:cNvSpPr>
          <p:nvPr/>
        </p:nvSpPr>
        <p:spPr bwMode="auto">
          <a:xfrm>
            <a:off x="0" y="4019550"/>
            <a:ext cx="5410200" cy="2838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>
                <a:solidFill>
                  <a:schemeClr val="bg1"/>
                </a:solidFill>
              </a:rPr>
              <a:t>Cirrus clouds are high-altitude clouds. </a:t>
            </a:r>
          </a:p>
          <a:p>
            <a:r>
              <a:rPr lang="en-US">
                <a:solidFill>
                  <a:schemeClr val="bg1"/>
                </a:solidFill>
              </a:rPr>
              <a:t>They form more then 6,000 meters above</a:t>
            </a:r>
          </a:p>
          <a:p>
            <a:r>
              <a:rPr lang="en-US">
                <a:solidFill>
                  <a:schemeClr val="bg1"/>
                </a:solidFill>
              </a:rPr>
              <a:t>the ground. Cirrus clouds are thin, and wispy.</a:t>
            </a:r>
          </a:p>
          <a:p>
            <a:r>
              <a:rPr lang="en-US">
                <a:solidFill>
                  <a:schemeClr val="bg1"/>
                </a:solidFill>
              </a:rPr>
              <a:t>They can either be white, or a light gray.</a:t>
            </a:r>
          </a:p>
          <a:p>
            <a:r>
              <a:rPr lang="en-US">
                <a:solidFill>
                  <a:schemeClr val="bg1"/>
                </a:solidFill>
              </a:rPr>
              <a:t>Cirrus comes from the Latin meaning: a ring </a:t>
            </a:r>
          </a:p>
          <a:p>
            <a:r>
              <a:rPr lang="en-US">
                <a:solidFill>
                  <a:schemeClr val="bg1"/>
                </a:solidFill>
              </a:rPr>
              <a:t>or curling lock of hair. Some of these clouds </a:t>
            </a:r>
          </a:p>
          <a:p>
            <a:r>
              <a:rPr lang="en-US">
                <a:solidFill>
                  <a:schemeClr val="bg1"/>
                </a:solidFill>
              </a:rPr>
              <a:t>Grow long enough to stretch across continents.</a:t>
            </a:r>
          </a:p>
          <a:p>
            <a:r>
              <a:rPr lang="en-US">
                <a:solidFill>
                  <a:schemeClr val="bg1"/>
                </a:solidFill>
              </a:rPr>
              <a:t>They have been spotted on Mars, Jupiter, Saturn,</a:t>
            </a:r>
          </a:p>
          <a:p>
            <a:r>
              <a:rPr lang="en-US">
                <a:solidFill>
                  <a:schemeClr val="bg1"/>
                </a:solidFill>
              </a:rPr>
              <a:t>Uranus and possibly Neptune. Also they have been</a:t>
            </a:r>
          </a:p>
          <a:p>
            <a:r>
              <a:rPr lang="en-US">
                <a:solidFill>
                  <a:schemeClr val="bg1"/>
                </a:solidFill>
              </a:rPr>
              <a:t>seen on Titan. (one of Saturn's moons.)</a:t>
            </a:r>
          </a:p>
        </p:txBody>
      </p:sp>
      <p:grpSp>
        <p:nvGrpSpPr>
          <p:cNvPr id="2066" name="Group 18"/>
          <p:cNvGrpSpPr>
            <a:grpSpLocks/>
          </p:cNvGrpSpPr>
          <p:nvPr/>
        </p:nvGrpSpPr>
        <p:grpSpPr bwMode="auto">
          <a:xfrm>
            <a:off x="6858000" y="381000"/>
            <a:ext cx="1857375" cy="2124075"/>
            <a:chOff x="4320" y="240"/>
            <a:chExt cx="1170" cy="1338"/>
          </a:xfrm>
        </p:grpSpPr>
        <p:pic>
          <p:nvPicPr>
            <p:cNvPr id="2058" name="Picture 10" descr="175px-Neptune_clouds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20" y="240"/>
              <a:ext cx="1170" cy="133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059" name="Text Box 11"/>
            <p:cNvSpPr txBox="1">
              <a:spLocks noChangeArrowheads="1"/>
            </p:cNvSpPr>
            <p:nvPr/>
          </p:nvSpPr>
          <p:spPr bwMode="auto">
            <a:xfrm>
              <a:off x="4320" y="1152"/>
              <a:ext cx="996" cy="40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>
                  <a:solidFill>
                    <a:schemeClr val="bg1"/>
                  </a:solidFill>
                </a:rPr>
                <a:t>Cirrus clouds </a:t>
              </a:r>
            </a:p>
            <a:p>
              <a:r>
                <a:rPr lang="en-US">
                  <a:solidFill>
                    <a:schemeClr val="bg1"/>
                  </a:solidFill>
                </a:rPr>
                <a:t>on Titan.</a:t>
              </a:r>
            </a:p>
          </p:txBody>
        </p:sp>
      </p:grpSp>
      <p:grpSp>
        <p:nvGrpSpPr>
          <p:cNvPr id="2067" name="Group 19"/>
          <p:cNvGrpSpPr>
            <a:grpSpLocks/>
          </p:cNvGrpSpPr>
          <p:nvPr/>
        </p:nvGrpSpPr>
        <p:grpSpPr bwMode="auto">
          <a:xfrm>
            <a:off x="6324600" y="3352800"/>
            <a:ext cx="2590800" cy="1066800"/>
            <a:chOff x="3984" y="2112"/>
            <a:chExt cx="1632" cy="672"/>
          </a:xfrm>
        </p:grpSpPr>
        <p:sp>
          <p:nvSpPr>
            <p:cNvPr id="2061" name="Rectangle 13"/>
            <p:cNvSpPr>
              <a:spLocks noChangeArrowheads="1"/>
            </p:cNvSpPr>
            <p:nvPr/>
          </p:nvSpPr>
          <p:spPr bwMode="auto">
            <a:xfrm>
              <a:off x="3984" y="2112"/>
              <a:ext cx="1632" cy="672"/>
            </a:xfrm>
            <a:prstGeom prst="rect">
              <a:avLst/>
            </a:prstGeom>
            <a:solidFill>
              <a:srgbClr val="0000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060" name="Rectangle 12"/>
            <p:cNvSpPr>
              <a:spLocks noChangeArrowheads="1"/>
            </p:cNvSpPr>
            <p:nvPr/>
          </p:nvSpPr>
          <p:spPr bwMode="auto">
            <a:xfrm>
              <a:off x="3984" y="2112"/>
              <a:ext cx="1632" cy="57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r>
                <a:rPr lang="en-US">
                  <a:hlinkClick r:id="rId4" tooltip="Latin"/>
                </a:rPr>
                <a:t>Latin</a:t>
              </a:r>
              <a:r>
                <a:rPr lang="en-US"/>
                <a:t> word </a:t>
              </a:r>
              <a:r>
                <a:rPr lang="en-US" i="1"/>
                <a:t>cirrus</a:t>
              </a:r>
              <a:r>
                <a:rPr lang="en-US"/>
                <a:t> meaning a ringlet or curling lock of hair </a:t>
              </a:r>
            </a:p>
          </p:txBody>
        </p:sp>
      </p:grpSp>
      <p:grpSp>
        <p:nvGrpSpPr>
          <p:cNvPr id="2065" name="Group 17"/>
          <p:cNvGrpSpPr>
            <a:grpSpLocks/>
          </p:cNvGrpSpPr>
          <p:nvPr/>
        </p:nvGrpSpPr>
        <p:grpSpPr bwMode="auto">
          <a:xfrm>
            <a:off x="533400" y="914400"/>
            <a:ext cx="2813050" cy="2089150"/>
            <a:chOff x="336" y="576"/>
            <a:chExt cx="1772" cy="1316"/>
          </a:xfrm>
        </p:grpSpPr>
        <p:pic>
          <p:nvPicPr>
            <p:cNvPr id="2063" name="Picture 15" descr="Jet+Stream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6" y="576"/>
              <a:ext cx="1200" cy="112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064" name="Text Box 16"/>
            <p:cNvSpPr txBox="1">
              <a:spLocks noChangeArrowheads="1"/>
            </p:cNvSpPr>
            <p:nvPr/>
          </p:nvSpPr>
          <p:spPr bwMode="auto">
            <a:xfrm>
              <a:off x="672" y="1488"/>
              <a:ext cx="1436" cy="40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>
                  <a:solidFill>
                    <a:schemeClr val="bg1"/>
                  </a:solidFill>
                </a:rPr>
                <a:t>Cirrus clouds spread</a:t>
              </a:r>
            </a:p>
            <a:p>
              <a:r>
                <a:rPr lang="en-US">
                  <a:solidFill>
                    <a:schemeClr val="bg1"/>
                  </a:solidFill>
                </a:rPr>
                <a:t>across continents.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986016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7" name="Picture 9" descr="th?id=H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953000"/>
            <a:ext cx="30480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5" name="Picture 7" descr="th?id=H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95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762000" y="152400"/>
            <a:ext cx="7772400" cy="1470025"/>
          </a:xfrm>
        </p:spPr>
        <p:txBody>
          <a:bodyPr/>
          <a:lstStyle/>
          <a:p>
            <a:r>
              <a:rPr lang="en-US">
                <a:solidFill>
                  <a:schemeClr val="tx1"/>
                </a:solidFill>
              </a:rPr>
              <a:t>Thunderhead clouds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295400" y="1752600"/>
            <a:ext cx="6400800" cy="1752600"/>
          </a:xfrm>
        </p:spPr>
        <p:txBody>
          <a:bodyPr/>
          <a:lstStyle/>
          <a:p>
            <a:pPr>
              <a:buFontTx/>
              <a:buChar char="•"/>
            </a:pPr>
            <a:r>
              <a:rPr lang="en-US" sz="1800" dirty="0">
                <a:solidFill>
                  <a:schemeClr val="tx1"/>
                </a:solidFill>
              </a:rPr>
              <a:t>can Thunderhead clouds vertically have rising air inside them.</a:t>
            </a:r>
          </a:p>
          <a:p>
            <a:pPr>
              <a:buFontTx/>
              <a:buChar char="•"/>
            </a:pPr>
            <a:r>
              <a:rPr lang="en-US" sz="1800" dirty="0">
                <a:solidFill>
                  <a:schemeClr val="tx1"/>
                </a:solidFill>
              </a:rPr>
              <a:t>Clouds be low as 1,000 M.</a:t>
            </a:r>
          </a:p>
          <a:p>
            <a:pPr>
              <a:buFontTx/>
              <a:buChar char="•"/>
            </a:pPr>
            <a:r>
              <a:rPr lang="en-US" sz="1800" dirty="0">
                <a:solidFill>
                  <a:schemeClr val="tx1"/>
                </a:solidFill>
              </a:rPr>
              <a:t>Sometimes they can get up to 12,000 M.</a:t>
            </a:r>
          </a:p>
          <a:p>
            <a:pPr>
              <a:buFontTx/>
              <a:buChar char="•"/>
            </a:pPr>
            <a:r>
              <a:rPr lang="en-US" sz="1800" dirty="0">
                <a:solidFill>
                  <a:schemeClr val="tx1"/>
                </a:solidFill>
              </a:rPr>
              <a:t>Thunderheads are often cause thunder storms.</a:t>
            </a:r>
          </a:p>
        </p:txBody>
      </p:sp>
      <p:pic>
        <p:nvPicPr>
          <p:cNvPr id="2059" name="Picture 11" descr="th?id=I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0" y="4953000"/>
            <a:ext cx="32766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1" name="Picture 13" descr="th?id=H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4600" y="4953000"/>
            <a:ext cx="28194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802487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68" name="Picture 20" descr="Cumulu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0" y="1219200"/>
            <a:ext cx="2667000" cy="2667000"/>
          </a:xfrm>
        </p:spPr>
        <p:txBody>
          <a:bodyPr>
            <a:normAutofit fontScale="85000" lnSpcReduction="20000"/>
          </a:bodyPr>
          <a:lstStyle/>
          <a:p>
            <a:pPr algn="l">
              <a:buFontTx/>
              <a:buChar char="•"/>
            </a:pPr>
            <a:r>
              <a:rPr lang="en-US" sz="2000">
                <a:solidFill>
                  <a:srgbClr val="FF0000"/>
                </a:solidFill>
              </a:rPr>
              <a:t>Altocumulus clouds are about from 2,000-7,000 m.  </a:t>
            </a:r>
          </a:p>
          <a:p>
            <a:pPr algn="l">
              <a:buFontTx/>
              <a:buChar char="•"/>
            </a:pPr>
            <a:r>
              <a:rPr lang="en-US" sz="2000">
                <a:solidFill>
                  <a:srgbClr val="FF0000"/>
                </a:solidFill>
              </a:rPr>
              <a:t>These clouds look very small but have many.</a:t>
            </a:r>
          </a:p>
          <a:p>
            <a:pPr algn="l">
              <a:buFontTx/>
              <a:buChar char="•"/>
            </a:pPr>
            <a:r>
              <a:rPr lang="en-US" sz="2000">
                <a:solidFill>
                  <a:srgbClr val="FF0000"/>
                </a:solidFill>
              </a:rPr>
              <a:t>When you go up in  an airplane above these clouds it looks like a white ocean.</a:t>
            </a:r>
          </a:p>
          <a:p>
            <a:pPr algn="l">
              <a:buFontTx/>
              <a:buChar char="•"/>
            </a:pPr>
            <a:r>
              <a:rPr lang="en-US" sz="2000">
                <a:solidFill>
                  <a:srgbClr val="FF0000"/>
                </a:solidFill>
              </a:rPr>
              <a:t>When you are below these clouds they look dark, and from the top they are very white.</a:t>
            </a:r>
          </a:p>
        </p:txBody>
      </p:sp>
      <p:grpSp>
        <p:nvGrpSpPr>
          <p:cNvPr id="2063" name="Group 15"/>
          <p:cNvGrpSpPr>
            <a:grpSpLocks/>
          </p:cNvGrpSpPr>
          <p:nvPr/>
        </p:nvGrpSpPr>
        <p:grpSpPr bwMode="auto">
          <a:xfrm>
            <a:off x="2514600" y="3962400"/>
            <a:ext cx="2552700" cy="2895600"/>
            <a:chOff x="4152" y="288"/>
            <a:chExt cx="1608" cy="1824"/>
          </a:xfrm>
        </p:grpSpPr>
        <p:pic>
          <p:nvPicPr>
            <p:cNvPr id="2059" name="Picture 11" descr="altocumulusII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52" y="288"/>
              <a:ext cx="1608" cy="182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062" name="Text Box 14"/>
            <p:cNvSpPr txBox="1">
              <a:spLocks noChangeArrowheads="1"/>
            </p:cNvSpPr>
            <p:nvPr/>
          </p:nvSpPr>
          <p:spPr bwMode="auto">
            <a:xfrm>
              <a:off x="4358" y="1776"/>
              <a:ext cx="1402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r>
                <a:rPr lang="en-US">
                  <a:solidFill>
                    <a:srgbClr val="FF0000"/>
                  </a:solidFill>
                </a:rPr>
                <a:t>Altocumulus cloud</a:t>
              </a:r>
            </a:p>
          </p:txBody>
        </p:sp>
      </p:grpSp>
      <p:grpSp>
        <p:nvGrpSpPr>
          <p:cNvPr id="2069" name="Group 21"/>
          <p:cNvGrpSpPr>
            <a:grpSpLocks/>
          </p:cNvGrpSpPr>
          <p:nvPr/>
        </p:nvGrpSpPr>
        <p:grpSpPr bwMode="auto">
          <a:xfrm>
            <a:off x="6105525" y="4800600"/>
            <a:ext cx="3038475" cy="1744663"/>
            <a:chOff x="3504" y="2256"/>
            <a:chExt cx="1914" cy="1099"/>
          </a:xfrm>
        </p:grpSpPr>
        <p:pic>
          <p:nvPicPr>
            <p:cNvPr id="2065" name="Picture 17" descr="ANd9GcRyB2mG_kBbC8GOzmv1dz-08IGPzmn6UppZsDJk3XEDlnVmXd6l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04" y="2256"/>
              <a:ext cx="1704" cy="106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066" name="Text Box 18"/>
            <p:cNvSpPr txBox="1">
              <a:spLocks noChangeArrowheads="1"/>
            </p:cNvSpPr>
            <p:nvPr/>
          </p:nvSpPr>
          <p:spPr bwMode="auto">
            <a:xfrm>
              <a:off x="3590" y="2951"/>
              <a:ext cx="1828" cy="40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>
                  <a:solidFill>
                    <a:srgbClr val="FF0000"/>
                  </a:solidFill>
                </a:rPr>
                <a:t>Altocumulus clouds picture</a:t>
              </a:r>
            </a:p>
            <a:p>
              <a:r>
                <a:rPr lang="en-US">
                  <a:solidFill>
                    <a:srgbClr val="FF0000"/>
                  </a:solidFill>
                </a:rPr>
                <a:t>From above.</a:t>
              </a:r>
            </a:p>
          </p:txBody>
        </p:sp>
      </p:grpSp>
      <p:sp>
        <p:nvSpPr>
          <p:cNvPr id="2" name="Rectangle 1"/>
          <p:cNvSpPr/>
          <p:nvPr/>
        </p:nvSpPr>
        <p:spPr>
          <a:xfrm>
            <a:off x="916245" y="76200"/>
            <a:ext cx="721800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en-US" sz="5400" b="1" cap="all" spc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Alto Cumulus clouds</a:t>
            </a:r>
            <a:endParaRPr lang="en-US" sz="5400" b="1" cap="all" spc="0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3933816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7" name="Picture 9" descr="062612180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12713"/>
            <a:ext cx="9293225" cy="6970713"/>
          </a:xfrm>
          <a:prstGeom prst="rect">
            <a:avLst/>
          </a:prstGeom>
          <a:solidFill>
            <a:schemeClr val="tx2"/>
          </a:solidFill>
          <a:ln w="9525" cap="rnd">
            <a:solidFill>
              <a:srgbClr val="003366"/>
            </a:solidFill>
            <a:prstDash val="sysDot"/>
            <a:miter lim="800000"/>
            <a:headEnd/>
            <a:tailEnd/>
          </a:ln>
        </p:spPr>
      </p:pic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762000" y="762000"/>
            <a:ext cx="7772400" cy="1470025"/>
          </a:xfrm>
        </p:spPr>
        <p:txBody>
          <a:bodyPr/>
          <a:lstStyle/>
          <a:p>
            <a:r>
              <a:rPr lang="en-US" dirty="0"/>
              <a:t>Low </a:t>
            </a:r>
            <a:r>
              <a:rPr lang="en-US" dirty="0" smtClean="0"/>
              <a:t>Altitude Clouds</a:t>
            </a:r>
            <a:endParaRPr lang="en-US" dirty="0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447800" y="2286000"/>
            <a:ext cx="6400800" cy="175260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sz="2400"/>
              <a:t>the stratus clouds are because dark little sunlight in sky. </a:t>
            </a:r>
          </a:p>
          <a:p>
            <a:pPr>
              <a:lnSpc>
                <a:spcPct val="90000"/>
              </a:lnSpc>
            </a:pPr>
            <a:r>
              <a:rPr lang="en-US" sz="2400"/>
              <a:t>Stratus are dark and low.           </a:t>
            </a:r>
          </a:p>
          <a:p>
            <a:pPr>
              <a:lnSpc>
                <a:spcPct val="90000"/>
              </a:lnSpc>
            </a:pPr>
            <a:r>
              <a:rPr lang="en-US" sz="2400"/>
              <a:t>Stratus clouds are low but not low as fog.</a:t>
            </a:r>
          </a:p>
        </p:txBody>
      </p:sp>
      <p:sp>
        <p:nvSpPr>
          <p:cNvPr id="2053" name="AutoShape 5" descr="2Q=="/>
          <p:cNvSpPr>
            <a:spLocks noChangeAspect="1" noChangeArrowheads="1"/>
          </p:cNvSpPr>
          <p:nvPr/>
        </p:nvSpPr>
        <p:spPr bwMode="auto">
          <a:xfrm>
            <a:off x="3262313" y="2557463"/>
            <a:ext cx="2619375" cy="1743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055" name="AutoShape 7" descr="2Q=="/>
          <p:cNvSpPr>
            <a:spLocks noChangeAspect="1" noChangeArrowheads="1"/>
          </p:cNvSpPr>
          <p:nvPr/>
        </p:nvSpPr>
        <p:spPr bwMode="auto">
          <a:xfrm>
            <a:off x="2590800" y="2362200"/>
            <a:ext cx="2619375" cy="1743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grpSp>
        <p:nvGrpSpPr>
          <p:cNvPr id="2085" name="Group 37"/>
          <p:cNvGrpSpPr>
            <a:grpSpLocks/>
          </p:cNvGrpSpPr>
          <p:nvPr/>
        </p:nvGrpSpPr>
        <p:grpSpPr bwMode="auto">
          <a:xfrm>
            <a:off x="533400" y="4419600"/>
            <a:ext cx="2466975" cy="1847850"/>
            <a:chOff x="384" y="2544"/>
            <a:chExt cx="1554" cy="1164"/>
          </a:xfrm>
        </p:grpSpPr>
        <p:pic>
          <p:nvPicPr>
            <p:cNvPr id="2071" name="Picture 23" descr="ANd9GcRrPbttR9Ng80H66YB0bgPgjbmuPVHLaAKz0IycvYjlxdSYK_07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4" y="2544"/>
              <a:ext cx="1554" cy="11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073" name="Text Box 25"/>
            <p:cNvSpPr txBox="1">
              <a:spLocks noChangeArrowheads="1"/>
            </p:cNvSpPr>
            <p:nvPr/>
          </p:nvSpPr>
          <p:spPr bwMode="auto">
            <a:xfrm>
              <a:off x="384" y="2736"/>
              <a:ext cx="1152" cy="57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/>
                <a:t>LOW   ALTITUDE clouds</a:t>
              </a:r>
            </a:p>
          </p:txBody>
        </p:sp>
      </p:grpSp>
      <p:sp>
        <p:nvSpPr>
          <p:cNvPr id="2076" name="AutoShape 28" descr="2Q==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grpSp>
        <p:nvGrpSpPr>
          <p:cNvPr id="2083" name="Group 35"/>
          <p:cNvGrpSpPr>
            <a:grpSpLocks/>
          </p:cNvGrpSpPr>
          <p:nvPr/>
        </p:nvGrpSpPr>
        <p:grpSpPr bwMode="auto">
          <a:xfrm>
            <a:off x="5029200" y="4343400"/>
            <a:ext cx="2857500" cy="1600200"/>
            <a:chOff x="2784" y="2880"/>
            <a:chExt cx="1800" cy="1008"/>
          </a:xfrm>
        </p:grpSpPr>
        <p:pic>
          <p:nvPicPr>
            <p:cNvPr id="2078" name="Picture 30" descr="ANd9GcSKbi1UjaMQMlfkLa9z7Vyhk89-tPzVGX69hT85DQOfaO4oEH1qKw"/>
            <p:cNvPicPr preferRelativeResize="0"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84" y="2880"/>
              <a:ext cx="1800" cy="100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082" name="Text Box 34"/>
            <p:cNvSpPr txBox="1">
              <a:spLocks noChangeArrowheads="1"/>
            </p:cNvSpPr>
            <p:nvPr/>
          </p:nvSpPr>
          <p:spPr bwMode="auto">
            <a:xfrm>
              <a:off x="2976" y="3408"/>
              <a:ext cx="1340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/>
                <a:t>Low altitude clouds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6309517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4" name="Picture 6" descr="ANd9GcSNp8-AU-EFtD2oyMtx7dyaiszYQYGScCbbuzshOJOsNiis5ksV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28600" y="1066800"/>
            <a:ext cx="6096000" cy="2667000"/>
          </a:xfrm>
        </p:spPr>
        <p:txBody>
          <a:bodyPr/>
          <a:lstStyle/>
          <a:p>
            <a:pPr algn="l">
              <a:buFontTx/>
              <a:buChar char="•"/>
            </a:pPr>
            <a:r>
              <a:rPr lang="en-US" sz="2000">
                <a:solidFill>
                  <a:srgbClr val="FF0066"/>
                </a:solidFill>
              </a:rPr>
              <a:t> All the waters of the earth make the hydrosphere.</a:t>
            </a:r>
          </a:p>
          <a:p>
            <a:pPr algn="l">
              <a:buFontTx/>
              <a:buChar char="•"/>
            </a:pPr>
            <a:r>
              <a:rPr lang="en-US" sz="2000">
                <a:solidFill>
                  <a:srgbClr val="FF0066"/>
                </a:solidFill>
              </a:rPr>
              <a:t> Almost all the hydrosphere is ocean water.</a:t>
            </a:r>
          </a:p>
          <a:p>
            <a:pPr algn="l">
              <a:buFontTx/>
              <a:buChar char="•"/>
            </a:pPr>
            <a:r>
              <a:rPr lang="en-US" sz="2000">
                <a:solidFill>
                  <a:srgbClr val="FF0066"/>
                </a:solidFill>
              </a:rPr>
              <a:t> The Pacific ocean is the largest ocean.</a:t>
            </a:r>
          </a:p>
          <a:p>
            <a:pPr algn="l">
              <a:buFontTx/>
              <a:buChar char="•"/>
            </a:pPr>
            <a:r>
              <a:rPr lang="en-US" sz="2000">
                <a:solidFill>
                  <a:srgbClr val="FF0066"/>
                </a:solidFill>
              </a:rPr>
              <a:t> All the oceans are connected.</a:t>
            </a:r>
          </a:p>
          <a:p>
            <a:pPr algn="l">
              <a:buFontTx/>
              <a:buChar char="•"/>
            </a:pPr>
            <a:r>
              <a:rPr lang="en-US" sz="2000">
                <a:solidFill>
                  <a:srgbClr val="FF0066"/>
                </a:solidFill>
              </a:rPr>
              <a:t> All the oceans are different from one another.</a:t>
            </a:r>
          </a:p>
          <a:p>
            <a:pPr algn="l">
              <a:buFontTx/>
              <a:buChar char="•"/>
            </a:pPr>
            <a:r>
              <a:rPr lang="en-US" sz="2000">
                <a:solidFill>
                  <a:srgbClr val="FF0066"/>
                </a:solidFill>
              </a:rPr>
              <a:t> Some oceans have more storms than others.</a:t>
            </a:r>
          </a:p>
          <a:p>
            <a:pPr algn="l">
              <a:buFontTx/>
              <a:buChar char="•"/>
            </a:pPr>
            <a:r>
              <a:rPr lang="en-US" sz="2000">
                <a:solidFill>
                  <a:srgbClr val="FF0066"/>
                </a:solidFill>
              </a:rPr>
              <a:t> The levels of the ocean are different.</a:t>
            </a:r>
          </a:p>
          <a:p>
            <a:pPr algn="l">
              <a:buFontTx/>
              <a:buChar char="•"/>
            </a:pPr>
            <a:endParaRPr lang="en-US" sz="2000">
              <a:solidFill>
                <a:srgbClr val="FF0066"/>
              </a:solidFill>
            </a:endParaRPr>
          </a:p>
        </p:txBody>
      </p:sp>
      <p:sp>
        <p:nvSpPr>
          <p:cNvPr id="2056" name="Text Box 8"/>
          <p:cNvSpPr txBox="1">
            <a:spLocks noChangeArrowheads="1"/>
          </p:cNvSpPr>
          <p:nvPr/>
        </p:nvSpPr>
        <p:spPr bwMode="auto">
          <a:xfrm>
            <a:off x="152400" y="228600"/>
            <a:ext cx="5105400" cy="823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800">
                <a:solidFill>
                  <a:srgbClr val="FF0066"/>
                </a:solidFill>
              </a:rPr>
              <a:t>The Hydrosphere</a:t>
            </a:r>
          </a:p>
        </p:txBody>
      </p:sp>
      <p:sp>
        <p:nvSpPr>
          <p:cNvPr id="2060" name="AutoShape 12" descr="9k="/>
          <p:cNvSpPr>
            <a:spLocks noChangeAspect="1" noChangeArrowheads="1"/>
          </p:cNvSpPr>
          <p:nvPr/>
        </p:nvSpPr>
        <p:spPr bwMode="auto">
          <a:xfrm>
            <a:off x="3319463" y="2514600"/>
            <a:ext cx="2505075" cy="1828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062" name="AutoShape 14" descr="9k="/>
          <p:cNvSpPr>
            <a:spLocks noChangeAspect="1" noChangeArrowheads="1"/>
          </p:cNvSpPr>
          <p:nvPr/>
        </p:nvSpPr>
        <p:spPr bwMode="auto">
          <a:xfrm>
            <a:off x="0" y="0"/>
            <a:ext cx="2505075" cy="1828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064" name="AutoShape 16" descr="9k="/>
          <p:cNvSpPr>
            <a:spLocks noChangeAspect="1" noChangeArrowheads="1"/>
          </p:cNvSpPr>
          <p:nvPr/>
        </p:nvSpPr>
        <p:spPr bwMode="auto">
          <a:xfrm>
            <a:off x="3338513" y="2505075"/>
            <a:ext cx="2466975" cy="1847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grpSp>
        <p:nvGrpSpPr>
          <p:cNvPr id="2068" name="Group 20"/>
          <p:cNvGrpSpPr>
            <a:grpSpLocks/>
          </p:cNvGrpSpPr>
          <p:nvPr/>
        </p:nvGrpSpPr>
        <p:grpSpPr bwMode="auto">
          <a:xfrm>
            <a:off x="304800" y="3733800"/>
            <a:ext cx="2647950" cy="1724025"/>
            <a:chOff x="576" y="2976"/>
            <a:chExt cx="1668" cy="1086"/>
          </a:xfrm>
        </p:grpSpPr>
        <p:pic>
          <p:nvPicPr>
            <p:cNvPr id="2066" name="Picture 18" descr="ANd9GcQqmSbYQoSL1hRYjjz7LOzIC9iVMC1aSPVegHfXfIgWSKrFRoIUYQ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6" y="2976"/>
              <a:ext cx="1668" cy="108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067" name="Text Box 19"/>
            <p:cNvSpPr txBox="1">
              <a:spLocks noChangeArrowheads="1"/>
            </p:cNvSpPr>
            <p:nvPr/>
          </p:nvSpPr>
          <p:spPr bwMode="auto">
            <a:xfrm>
              <a:off x="624" y="3024"/>
              <a:ext cx="720" cy="32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2800">
                  <a:solidFill>
                    <a:srgbClr val="FF0066"/>
                  </a:solidFill>
                </a:rPr>
                <a:t>Shark</a:t>
              </a:r>
            </a:p>
          </p:txBody>
        </p:sp>
      </p:grpSp>
      <p:grpSp>
        <p:nvGrpSpPr>
          <p:cNvPr id="2070" name="Group 22"/>
          <p:cNvGrpSpPr>
            <a:grpSpLocks/>
          </p:cNvGrpSpPr>
          <p:nvPr/>
        </p:nvGrpSpPr>
        <p:grpSpPr bwMode="auto">
          <a:xfrm>
            <a:off x="6019800" y="152400"/>
            <a:ext cx="2381250" cy="1924050"/>
            <a:chOff x="3984" y="192"/>
            <a:chExt cx="1500" cy="1212"/>
          </a:xfrm>
        </p:grpSpPr>
        <p:pic>
          <p:nvPicPr>
            <p:cNvPr id="2058" name="Picture 10" descr="ANd9GcSAEUfazjAELk8QruTOhNwd3rseF0-PRQVpL8OBhQkU0xKBTn1mH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84" y="192"/>
              <a:ext cx="1500" cy="121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069" name="Text Box 21"/>
            <p:cNvSpPr txBox="1">
              <a:spLocks noChangeArrowheads="1"/>
            </p:cNvSpPr>
            <p:nvPr/>
          </p:nvSpPr>
          <p:spPr bwMode="auto">
            <a:xfrm>
              <a:off x="4320" y="816"/>
              <a:ext cx="720" cy="3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3200">
                  <a:solidFill>
                    <a:srgbClr val="FF0066"/>
                  </a:solidFill>
                </a:rPr>
                <a:t>Crab</a:t>
              </a:r>
            </a:p>
          </p:txBody>
        </p:sp>
      </p:grpSp>
      <p:grpSp>
        <p:nvGrpSpPr>
          <p:cNvPr id="2076" name="Group 28"/>
          <p:cNvGrpSpPr>
            <a:grpSpLocks/>
          </p:cNvGrpSpPr>
          <p:nvPr/>
        </p:nvGrpSpPr>
        <p:grpSpPr bwMode="auto">
          <a:xfrm>
            <a:off x="6324600" y="2819400"/>
            <a:ext cx="2590800" cy="1724025"/>
            <a:chOff x="3936" y="1632"/>
            <a:chExt cx="1632" cy="1086"/>
          </a:xfrm>
        </p:grpSpPr>
        <p:pic>
          <p:nvPicPr>
            <p:cNvPr id="2074" name="Picture 26" descr="beach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36" y="1632"/>
              <a:ext cx="1632" cy="108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075" name="Text Box 27"/>
            <p:cNvSpPr txBox="1">
              <a:spLocks noChangeArrowheads="1"/>
            </p:cNvSpPr>
            <p:nvPr/>
          </p:nvSpPr>
          <p:spPr bwMode="auto">
            <a:xfrm>
              <a:off x="4032" y="2304"/>
              <a:ext cx="1440" cy="2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2000">
                  <a:solidFill>
                    <a:srgbClr val="FF0066"/>
                  </a:solidFill>
                </a:rPr>
                <a:t>The Hydrosphere</a:t>
              </a:r>
            </a:p>
          </p:txBody>
        </p:sp>
      </p:grpSp>
      <p:grpSp>
        <p:nvGrpSpPr>
          <p:cNvPr id="2080" name="Group 32"/>
          <p:cNvGrpSpPr>
            <a:grpSpLocks/>
          </p:cNvGrpSpPr>
          <p:nvPr/>
        </p:nvGrpSpPr>
        <p:grpSpPr bwMode="auto">
          <a:xfrm>
            <a:off x="3505200" y="4876800"/>
            <a:ext cx="2619375" cy="1743075"/>
            <a:chOff x="2592" y="2880"/>
            <a:chExt cx="1650" cy="1098"/>
          </a:xfrm>
        </p:grpSpPr>
        <p:pic>
          <p:nvPicPr>
            <p:cNvPr id="2078" name="Picture 30" descr="ANd9GcRz1AJa_06b8Nf6NnrWJ6K8hd0VIkFj4_fKbgZC6UeQ7CSqWp_t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92" y="2880"/>
              <a:ext cx="1650" cy="109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079" name="Text Box 31"/>
            <p:cNvSpPr txBox="1">
              <a:spLocks noChangeArrowheads="1"/>
            </p:cNvSpPr>
            <p:nvPr/>
          </p:nvSpPr>
          <p:spPr bwMode="auto">
            <a:xfrm>
              <a:off x="2688" y="3168"/>
              <a:ext cx="1440" cy="44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2000">
                  <a:solidFill>
                    <a:srgbClr val="FF0066"/>
                  </a:solidFill>
                </a:rPr>
                <a:t>The Water of The Hydrosphere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1276571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3" name="Picture 5" descr="th?id=H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066800" y="0"/>
            <a:ext cx="7772400" cy="1470025"/>
          </a:xfrm>
        </p:spPr>
        <p:txBody>
          <a:bodyPr/>
          <a:lstStyle/>
          <a:p>
            <a:r>
              <a:rPr lang="en-US">
                <a:solidFill>
                  <a:srgbClr val="0000CC"/>
                </a:solidFill>
              </a:rPr>
              <a:t>Fog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0" y="2819400"/>
            <a:ext cx="3733800" cy="914400"/>
          </a:xfrm>
        </p:spPr>
        <p:txBody>
          <a:bodyPr/>
          <a:lstStyle/>
          <a:p>
            <a:pPr>
              <a:lnSpc>
                <a:spcPct val="90000"/>
              </a:lnSpc>
              <a:buFontTx/>
              <a:buChar char="•"/>
            </a:pPr>
            <a:r>
              <a:rPr lang="en-US" sz="2800">
                <a:solidFill>
                  <a:srgbClr val="0000CC"/>
                </a:solidFill>
              </a:rPr>
              <a:t>Fog is a cloud close to ground level</a:t>
            </a:r>
          </a:p>
        </p:txBody>
      </p:sp>
      <p:pic>
        <p:nvPicPr>
          <p:cNvPr id="2055" name="Picture 7" descr="th?id=H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3657600" cy="2828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56" name="Text Box 8"/>
          <p:cNvSpPr txBox="1">
            <a:spLocks noChangeArrowheads="1"/>
          </p:cNvSpPr>
          <p:nvPr/>
        </p:nvSpPr>
        <p:spPr bwMode="auto">
          <a:xfrm>
            <a:off x="0" y="3733800"/>
            <a:ext cx="41910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Tx/>
              <a:buChar char="•"/>
            </a:pPr>
            <a:r>
              <a:rPr lang="en-US">
                <a:solidFill>
                  <a:schemeClr val="bg1"/>
                </a:solidFill>
              </a:rPr>
              <a:t>One kind of fog can form on clear, cool nights without any winds blowing.</a:t>
            </a:r>
          </a:p>
        </p:txBody>
      </p:sp>
      <p:sp>
        <p:nvSpPr>
          <p:cNvPr id="2057" name="Text Box 9"/>
          <p:cNvSpPr txBox="1">
            <a:spLocks noChangeArrowheads="1"/>
          </p:cNvSpPr>
          <p:nvPr/>
        </p:nvSpPr>
        <p:spPr bwMode="auto">
          <a:xfrm>
            <a:off x="381000" y="5257800"/>
            <a:ext cx="3429000" cy="1190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Tx/>
              <a:buChar char="•"/>
            </a:pPr>
            <a:r>
              <a:rPr lang="en-US">
                <a:solidFill>
                  <a:schemeClr val="bg1"/>
                </a:solidFill>
              </a:rPr>
              <a:t>If the air cools enough, water vapor condenses into tiny droplets and forms clouds at the ground.</a:t>
            </a:r>
          </a:p>
        </p:txBody>
      </p:sp>
      <p:sp>
        <p:nvSpPr>
          <p:cNvPr id="2058" name="Text Box 10"/>
          <p:cNvSpPr txBox="1">
            <a:spLocks noChangeArrowheads="1"/>
          </p:cNvSpPr>
          <p:nvPr/>
        </p:nvSpPr>
        <p:spPr bwMode="auto">
          <a:xfrm>
            <a:off x="228600" y="4419600"/>
            <a:ext cx="34290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Tx/>
              <a:buChar char="•"/>
            </a:pPr>
            <a:r>
              <a:rPr lang="en-US">
                <a:solidFill>
                  <a:srgbClr val="0000CC"/>
                </a:solidFill>
              </a:rPr>
              <a:t>As more droplets form and get bigger, the fog appears thicker.</a:t>
            </a:r>
          </a:p>
        </p:txBody>
      </p:sp>
      <p:sp>
        <p:nvSpPr>
          <p:cNvPr id="2059" name="Text Box 11"/>
          <p:cNvSpPr txBox="1">
            <a:spLocks noChangeArrowheads="1"/>
          </p:cNvSpPr>
          <p:nvPr/>
        </p:nvSpPr>
        <p:spPr bwMode="auto">
          <a:xfrm>
            <a:off x="1828800" y="4191000"/>
            <a:ext cx="3276600" cy="1465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lvl="4">
              <a:spcBef>
                <a:spcPct val="50000"/>
              </a:spcBef>
              <a:buFontTx/>
              <a:buChar char="•"/>
            </a:pPr>
            <a:r>
              <a:rPr lang="en-US">
                <a:solidFill>
                  <a:srgbClr val="0000CC"/>
                </a:solidFill>
              </a:rPr>
              <a:t>Fog can be formed in different kind of way’s.</a:t>
            </a:r>
          </a:p>
        </p:txBody>
      </p:sp>
      <p:pic>
        <p:nvPicPr>
          <p:cNvPr id="2061" name="Picture 13" descr="ANd9GcRmgzUIx7993WMFPqOa39Tfn_UTlKNGvb9ensO8E0AI4-1CU7w-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8400" y="381000"/>
            <a:ext cx="2609850" cy="1752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3" name="Picture 15" descr="ANd9GcQpB0IosuIaNmsiXZ5BCm0ImjrO_EUAKXVk70rosL4ocZ8n5s9P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3352800"/>
            <a:ext cx="2847975" cy="1752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621755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04 0.08334 L -0.00104 0.4166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0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66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49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.25 0.33333  E" pathEditMode="relative" ptsTypes="">
                                      <p:cBhvr>
                                        <p:cTn id="10" dur="20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 -0.33333  E" pathEditMode="relative" ptsTypes="">
                                      <p:cBhvr>
                                        <p:cTn id="14" dur="2000" fill="hold"/>
                                        <p:tgtEl>
                                          <p:spTgt spid="20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9" name="Picture 11" descr="puffy_cloud_by_night_fate_stock-d2aieh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0" y="2514600"/>
            <a:ext cx="4648200" cy="3429000"/>
          </a:xfrm>
        </p:spPr>
        <p:txBody>
          <a:bodyPr>
            <a:normAutofit fontScale="90000"/>
          </a:bodyPr>
          <a:lstStyle/>
          <a:p>
            <a:r>
              <a:rPr lang="en-US" sz="3200">
                <a:solidFill>
                  <a:srgbClr val="FF0000"/>
                </a:solidFill>
              </a:rPr>
              <a:t>The ice crystals from a cloud may change as they fall through different layers of air. If the tempter is warmer Than 0 it will melt and fall as rain. If the air near the ground is very cold it sometimes freezes before hitting the ground.</a:t>
            </a:r>
          </a:p>
        </p:txBody>
      </p:sp>
      <p:sp>
        <p:nvSpPr>
          <p:cNvPr id="2055" name="WordArt 7"/>
          <p:cNvSpPr>
            <a:spLocks noChangeArrowheads="1" noChangeShapeType="1" noTextEdit="1"/>
          </p:cNvSpPr>
          <p:nvPr/>
        </p:nvSpPr>
        <p:spPr bwMode="auto">
          <a:xfrm>
            <a:off x="685800" y="457200"/>
            <a:ext cx="2219325" cy="1524000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Deflate">
              <a:avLst>
                <a:gd name="adj" fmla="val 26227"/>
              </a:avLst>
            </a:prstTxWarp>
          </a:bodyPr>
          <a:lstStyle/>
          <a:p>
            <a:pPr algn="ctr"/>
            <a:r>
              <a:rPr lang="en-US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Impact"/>
              </a:rPr>
              <a:t>Prcipitation</a:t>
            </a:r>
          </a:p>
        </p:txBody>
      </p:sp>
      <p:grpSp>
        <p:nvGrpSpPr>
          <p:cNvPr id="2071" name="Group 23"/>
          <p:cNvGrpSpPr>
            <a:grpSpLocks/>
          </p:cNvGrpSpPr>
          <p:nvPr/>
        </p:nvGrpSpPr>
        <p:grpSpPr bwMode="auto">
          <a:xfrm>
            <a:off x="6248400" y="0"/>
            <a:ext cx="2895600" cy="2286000"/>
            <a:chOff x="3936" y="0"/>
            <a:chExt cx="1824" cy="1440"/>
          </a:xfrm>
        </p:grpSpPr>
        <p:pic>
          <p:nvPicPr>
            <p:cNvPr id="2061" name="Picture 13" descr="hail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36" y="0"/>
              <a:ext cx="1824" cy="144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066" name="WordArt 18"/>
            <p:cNvSpPr>
              <a:spLocks noChangeArrowheads="1" noChangeShapeType="1" noTextEdit="1"/>
            </p:cNvSpPr>
            <p:nvPr/>
          </p:nvSpPr>
          <p:spPr bwMode="auto">
            <a:xfrm>
              <a:off x="5184" y="1008"/>
              <a:ext cx="576" cy="408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sz="3600" kern="10">
                  <a:ln w="12700">
                    <a:solidFill>
                      <a:srgbClr val="EAEAEA"/>
                    </a:solidFill>
                    <a:round/>
                    <a:headEnd/>
                    <a:tailEnd/>
                  </a:ln>
                  <a:gradFill rotWithShape="0">
                    <a:gsLst>
                      <a:gs pos="0">
                        <a:srgbClr val="A603AB"/>
                      </a:gs>
                      <a:gs pos="12000">
                        <a:srgbClr val="E81766"/>
                      </a:gs>
                      <a:gs pos="27000">
                        <a:srgbClr val="EE3F17"/>
                      </a:gs>
                      <a:gs pos="48000">
                        <a:srgbClr val="FFFF00"/>
                      </a:gs>
                      <a:gs pos="64999">
                        <a:srgbClr val="1A8D48"/>
                      </a:gs>
                      <a:gs pos="78999">
                        <a:srgbClr val="0819FB"/>
                      </a:gs>
                      <a:gs pos="100000">
                        <a:srgbClr val="A603AB"/>
                      </a:gs>
                    </a:gsLst>
                    <a:lin ang="0" scaled="1"/>
                  </a:gradFill>
                  <a:effectLst>
                    <a:outerShdw dist="35921" dir="2700000" sy="50000" kx="2115830" algn="bl" rotWithShape="0">
                      <a:srgbClr val="C0C0C0">
                        <a:alpha val="80000"/>
                      </a:srgbClr>
                    </a:outerShdw>
                  </a:effectLst>
                  <a:latin typeface="Arial Black"/>
                </a:rPr>
                <a:t>hail</a:t>
              </a:r>
            </a:p>
          </p:txBody>
        </p:sp>
      </p:grpSp>
      <p:grpSp>
        <p:nvGrpSpPr>
          <p:cNvPr id="2070" name="Group 22"/>
          <p:cNvGrpSpPr>
            <a:grpSpLocks/>
          </p:cNvGrpSpPr>
          <p:nvPr/>
        </p:nvGrpSpPr>
        <p:grpSpPr bwMode="auto">
          <a:xfrm>
            <a:off x="6248400" y="2286000"/>
            <a:ext cx="2895600" cy="2144713"/>
            <a:chOff x="3936" y="1440"/>
            <a:chExt cx="1824" cy="1351"/>
          </a:xfrm>
        </p:grpSpPr>
        <p:pic>
          <p:nvPicPr>
            <p:cNvPr id="2063" name="Picture 15" descr="rain1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36" y="1440"/>
              <a:ext cx="1824" cy="135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067" name="WordArt 19"/>
            <p:cNvSpPr>
              <a:spLocks noChangeArrowheads="1" noChangeShapeType="1" noTextEdit="1"/>
            </p:cNvSpPr>
            <p:nvPr/>
          </p:nvSpPr>
          <p:spPr bwMode="auto">
            <a:xfrm>
              <a:off x="5286" y="2016"/>
              <a:ext cx="474" cy="720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sz="3600" kern="10">
                  <a:gradFill rotWithShape="0">
                    <a:gsLst>
                      <a:gs pos="0">
                        <a:srgbClr val="FFFF00"/>
                      </a:gs>
                      <a:gs pos="100000">
                        <a:srgbClr val="FF9933"/>
                      </a:gs>
                    </a:gsLst>
                    <a:path path="rect">
                      <a:fillToRect l="50000" t="50000" r="50000" b="50000"/>
                    </a:path>
                  </a:gradFill>
                  <a:effectLst>
                    <a:outerShdw dist="35921" dir="2700000" algn="ctr" rotWithShape="0">
                      <a:srgbClr val="C0C0C0">
                        <a:alpha val="80000"/>
                      </a:srgbClr>
                    </a:outerShdw>
                  </a:effectLst>
                  <a:latin typeface="Impact"/>
                </a:rPr>
                <a:t>rain</a:t>
              </a:r>
            </a:p>
          </p:txBody>
        </p:sp>
      </p:grpSp>
      <p:grpSp>
        <p:nvGrpSpPr>
          <p:cNvPr id="2069" name="Group 21"/>
          <p:cNvGrpSpPr>
            <a:grpSpLocks/>
          </p:cNvGrpSpPr>
          <p:nvPr/>
        </p:nvGrpSpPr>
        <p:grpSpPr bwMode="auto">
          <a:xfrm>
            <a:off x="6286500" y="4391025"/>
            <a:ext cx="2857500" cy="2466975"/>
            <a:chOff x="3960" y="2766"/>
            <a:chExt cx="1800" cy="1554"/>
          </a:xfrm>
        </p:grpSpPr>
        <p:pic>
          <p:nvPicPr>
            <p:cNvPr id="2065" name="Picture 17" descr="th?id=H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60" y="2766"/>
              <a:ext cx="1800" cy="155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068" name="WordArt 20"/>
            <p:cNvSpPr>
              <a:spLocks noChangeArrowheads="1" noChangeShapeType="1" noTextEdit="1"/>
            </p:cNvSpPr>
            <p:nvPr/>
          </p:nvSpPr>
          <p:spPr bwMode="auto">
            <a:xfrm>
              <a:off x="5136" y="2784"/>
              <a:ext cx="624" cy="828"/>
            </a:xfrm>
            <a:prstGeom prst="rect">
              <a:avLst/>
            </a:prstGeom>
          </p:spPr>
          <p:txBody>
            <a:bodyPr wrap="none" fromWordArt="1">
              <a:prstTxWarp prst="textDoubleWave1">
                <a:avLst>
                  <a:gd name="adj1" fmla="val 6500"/>
                  <a:gd name="adj2" fmla="val 0"/>
                </a:avLst>
              </a:prstTxWarp>
            </a:bodyPr>
            <a:lstStyle/>
            <a:p>
              <a:pPr algn="ctr"/>
              <a:r>
                <a:rPr lang="en-US" sz="3600" kern="10" spc="-360">
                  <a:ln w="12700">
                    <a:solidFill>
                      <a:srgbClr val="000099"/>
                    </a:solidFill>
                    <a:round/>
                    <a:headEnd/>
                    <a:tailEnd/>
                  </a:ln>
                  <a:solidFill>
                    <a:srgbClr val="33CCFF"/>
                  </a:solidFill>
                  <a:effectLst>
                    <a:outerShdw dist="125724" dir="18900000" algn="ctr" rotWithShape="0">
                      <a:srgbClr val="000099"/>
                    </a:outerShdw>
                  </a:effectLst>
                  <a:latin typeface="Impact"/>
                </a:rPr>
                <a:t>snow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7651434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90" name="Picture 18" descr="MP900439085[1]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143000"/>
            <a:ext cx="9144000" cy="914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4000"/>
              <a:t>Hail</a:t>
            </a:r>
            <a:br>
              <a:rPr lang="en-US" sz="4000"/>
            </a:br>
            <a:r>
              <a:rPr lang="en-US" sz="4000"/>
              <a:t>Facts and Pictures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09600" y="1371600"/>
            <a:ext cx="8229600" cy="1219200"/>
          </a:xfrm>
        </p:spPr>
        <p:txBody>
          <a:bodyPr>
            <a:normAutofit fontScale="92500" lnSpcReduction="20000"/>
          </a:bodyPr>
          <a:lstStyle/>
          <a:p>
            <a:pPr>
              <a:lnSpc>
                <a:spcPct val="80000"/>
              </a:lnSpc>
            </a:pPr>
            <a:r>
              <a:rPr lang="en-US" sz="2000"/>
              <a:t>Hail forms when there is very strong winds blow upward to the clouds.</a:t>
            </a:r>
          </a:p>
          <a:p>
            <a:pPr>
              <a:lnSpc>
                <a:spcPct val="80000"/>
              </a:lnSpc>
            </a:pPr>
            <a:r>
              <a:rPr lang="en-US" sz="2000"/>
              <a:t>is blown through the cloud many times, many layers of the water freezes on it.</a:t>
            </a:r>
          </a:p>
          <a:p>
            <a:pPr>
              <a:lnSpc>
                <a:spcPct val="80000"/>
              </a:lnSpc>
            </a:pPr>
            <a:r>
              <a:rPr lang="en-US" sz="2000"/>
              <a:t>All most all hail is the size of a pea.</a:t>
            </a:r>
          </a:p>
          <a:p>
            <a:pPr>
              <a:lnSpc>
                <a:spcPct val="80000"/>
              </a:lnSpc>
            </a:pPr>
            <a:r>
              <a:rPr lang="en-US" sz="2000"/>
              <a:t>As the ice is blown through the cloud many times, many layers of the water freeze.</a:t>
            </a:r>
          </a:p>
        </p:txBody>
      </p:sp>
      <p:grpSp>
        <p:nvGrpSpPr>
          <p:cNvPr id="3088" name="Group 16"/>
          <p:cNvGrpSpPr>
            <a:grpSpLocks/>
          </p:cNvGrpSpPr>
          <p:nvPr/>
        </p:nvGrpSpPr>
        <p:grpSpPr bwMode="auto">
          <a:xfrm>
            <a:off x="4724400" y="3657600"/>
            <a:ext cx="4121150" cy="2743200"/>
            <a:chOff x="2976" y="2448"/>
            <a:chExt cx="2596" cy="1728"/>
          </a:xfrm>
        </p:grpSpPr>
        <p:pic>
          <p:nvPicPr>
            <p:cNvPr id="3082" name="Picture 10" descr="hail_formation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70681">
              <a:off x="2976" y="2640"/>
              <a:ext cx="2304" cy="153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084" name="Text Box 12"/>
            <p:cNvSpPr txBox="1">
              <a:spLocks noChangeArrowheads="1"/>
            </p:cNvSpPr>
            <p:nvPr/>
          </p:nvSpPr>
          <p:spPr bwMode="auto">
            <a:xfrm rot="533752">
              <a:off x="3312" y="2448"/>
              <a:ext cx="2260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/>
                <a:t>Hail blowing up toward the clouds</a:t>
              </a:r>
            </a:p>
          </p:txBody>
        </p:sp>
      </p:grpSp>
      <p:grpSp>
        <p:nvGrpSpPr>
          <p:cNvPr id="3087" name="Group 15"/>
          <p:cNvGrpSpPr>
            <a:grpSpLocks/>
          </p:cNvGrpSpPr>
          <p:nvPr/>
        </p:nvGrpSpPr>
        <p:grpSpPr bwMode="auto">
          <a:xfrm>
            <a:off x="609600" y="3962400"/>
            <a:ext cx="3657600" cy="2540000"/>
            <a:chOff x="384" y="2496"/>
            <a:chExt cx="2304" cy="1600"/>
          </a:xfrm>
        </p:grpSpPr>
        <p:pic>
          <p:nvPicPr>
            <p:cNvPr id="3080" name="Picture 8" descr="hail2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456814">
              <a:off x="384" y="2496"/>
              <a:ext cx="2304" cy="16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086" name="Rectangle 14"/>
            <p:cNvSpPr>
              <a:spLocks noChangeArrowheads="1"/>
            </p:cNvSpPr>
            <p:nvPr/>
          </p:nvSpPr>
          <p:spPr bwMode="auto">
            <a:xfrm>
              <a:off x="576" y="2544"/>
              <a:ext cx="1500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>
                  <a:solidFill>
                    <a:schemeClr val="bg1"/>
                  </a:solidFill>
                </a:rPr>
                <a:t>Hail the size of a pea.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2966995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65" name="Picture 17" descr="ANd9GcQxBbLjZccaIEci83pxs_k1h8YLkxqZ9n-bxS8Jf_6YV3cfr1DP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0400" y="0"/>
            <a:ext cx="21336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3" name="Picture 15" descr="ANd9GcQFhxBFdMrPYxTwqYtGFbOQ_aKNOQM4WCn-Qp38V6op4GRTY5kr-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6800" y="0"/>
            <a:ext cx="21336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5" name="Picture 7" descr="ANd9GcQ5TNk8zVgDO0J4BFo_t5PPU4FgJxoKu6GqFMogT97nxOJVuqrE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8400" y="0"/>
            <a:ext cx="24384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57" name="AutoShape 9" descr="Z"/>
          <p:cNvSpPr>
            <a:spLocks noChangeAspect="1" noChangeArrowheads="1"/>
          </p:cNvSpPr>
          <p:nvPr/>
        </p:nvSpPr>
        <p:spPr bwMode="auto">
          <a:xfrm>
            <a:off x="0" y="0"/>
            <a:ext cx="2619375" cy="1743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059" name="AutoShape 11" descr="Z"/>
          <p:cNvSpPr>
            <a:spLocks noChangeAspect="1" noChangeArrowheads="1"/>
          </p:cNvSpPr>
          <p:nvPr/>
        </p:nvSpPr>
        <p:spPr bwMode="auto">
          <a:xfrm>
            <a:off x="3262313" y="2557463"/>
            <a:ext cx="2619375" cy="1743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061" name="AutoShape 13" descr="Z"/>
          <p:cNvSpPr>
            <a:spLocks noChangeAspect="1" noChangeArrowheads="1"/>
          </p:cNvSpPr>
          <p:nvPr/>
        </p:nvSpPr>
        <p:spPr bwMode="auto">
          <a:xfrm>
            <a:off x="3124200" y="2743200"/>
            <a:ext cx="2619375" cy="1743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071" name="WordArt 23"/>
          <p:cNvSpPr>
            <a:spLocks noChangeArrowheads="1" noChangeShapeType="1" noTextEdit="1"/>
          </p:cNvSpPr>
          <p:nvPr/>
        </p:nvSpPr>
        <p:spPr bwMode="auto">
          <a:xfrm>
            <a:off x="7543800" y="228600"/>
            <a:ext cx="1028700" cy="647700"/>
          </a:xfrm>
          <a:prstGeom prst="rect">
            <a:avLst/>
          </a:prstGeom>
        </p:spPr>
        <p:txBody>
          <a:bodyPr wrap="none" fromWordArt="1">
            <a:prstTxWarp prst="textFadeUp">
              <a:avLst>
                <a:gd name="adj" fmla="val 9991"/>
              </a:avLst>
            </a:prstTxWarp>
          </a:bodyPr>
          <a:lstStyle/>
          <a:p>
            <a:pPr algn="ctr"/>
            <a:r>
              <a:rPr lang="en-US" sz="3600" kern="10">
                <a:ln w="12700">
                  <a:solidFill>
                    <a:srgbClr val="B2B2B2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520402"/>
                    </a:gs>
                    <a:gs pos="100000">
                      <a:srgbClr val="FFCC00"/>
                    </a:gs>
                  </a:gsLst>
                  <a:lin ang="5400000" scaled="1"/>
                </a:gradFill>
                <a:effectLst>
                  <a:outerShdw dist="35921" dir="2700000" sy="50000" rotWithShape="0">
                    <a:srgbClr val="875B0D">
                      <a:alpha val="70000"/>
                    </a:srgbClr>
                  </a:outerShdw>
                </a:effectLst>
                <a:latin typeface="Arial Black"/>
              </a:rPr>
              <a:t>Snow</a:t>
            </a:r>
          </a:p>
        </p:txBody>
      </p:sp>
      <p:sp>
        <p:nvSpPr>
          <p:cNvPr id="2072" name="Text Box 24"/>
          <p:cNvSpPr txBox="1">
            <a:spLocks noChangeArrowheads="1"/>
          </p:cNvSpPr>
          <p:nvPr/>
        </p:nvSpPr>
        <p:spPr bwMode="auto">
          <a:xfrm>
            <a:off x="6858000" y="1295400"/>
            <a:ext cx="2482850" cy="1465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>
                <a:solidFill>
                  <a:schemeClr val="bg1"/>
                </a:solidFill>
              </a:rPr>
              <a:t>Ice crystals will </a:t>
            </a:r>
          </a:p>
          <a:p>
            <a:r>
              <a:rPr lang="en-US">
                <a:solidFill>
                  <a:schemeClr val="bg1"/>
                </a:solidFill>
              </a:rPr>
              <a:t>Fall as snow if </a:t>
            </a:r>
          </a:p>
          <a:p>
            <a:r>
              <a:rPr lang="en-US">
                <a:solidFill>
                  <a:schemeClr val="bg1"/>
                </a:solidFill>
              </a:rPr>
              <a:t>the temperature</a:t>
            </a:r>
          </a:p>
          <a:p>
            <a:r>
              <a:rPr lang="en-US">
                <a:solidFill>
                  <a:schemeClr val="bg1"/>
                </a:solidFill>
              </a:rPr>
              <a:t>Is below zero degrees</a:t>
            </a:r>
            <a:r>
              <a:rPr lang="en-US"/>
              <a:t>.</a:t>
            </a:r>
          </a:p>
          <a:p>
            <a:endParaRPr lang="en-US"/>
          </a:p>
        </p:txBody>
      </p:sp>
      <p:sp>
        <p:nvSpPr>
          <p:cNvPr id="2074" name="Text Box 26"/>
          <p:cNvSpPr txBox="1">
            <a:spLocks noChangeArrowheads="1"/>
          </p:cNvSpPr>
          <p:nvPr/>
        </p:nvSpPr>
        <p:spPr bwMode="auto">
          <a:xfrm>
            <a:off x="0" y="1143000"/>
            <a:ext cx="2266950" cy="915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>
                <a:solidFill>
                  <a:schemeClr val="bg1"/>
                </a:solidFill>
              </a:rPr>
              <a:t>A lot of clouds in </a:t>
            </a:r>
          </a:p>
          <a:p>
            <a:r>
              <a:rPr lang="en-US">
                <a:solidFill>
                  <a:schemeClr val="bg1"/>
                </a:solidFill>
              </a:rPr>
              <a:t>North America are </a:t>
            </a:r>
          </a:p>
          <a:p>
            <a:r>
              <a:rPr lang="en-US">
                <a:solidFill>
                  <a:schemeClr val="bg1"/>
                </a:solidFill>
              </a:rPr>
              <a:t>made of ice crystals.</a:t>
            </a:r>
          </a:p>
        </p:txBody>
      </p:sp>
      <p:sp>
        <p:nvSpPr>
          <p:cNvPr id="2075" name="Text Box 27"/>
          <p:cNvSpPr txBox="1">
            <a:spLocks noChangeArrowheads="1"/>
          </p:cNvSpPr>
          <p:nvPr/>
        </p:nvSpPr>
        <p:spPr bwMode="auto">
          <a:xfrm>
            <a:off x="2743200" y="2057400"/>
            <a:ext cx="16827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>
                <a:solidFill>
                  <a:schemeClr val="bg1"/>
                </a:solidFill>
              </a:rPr>
              <a:t>Ice crystals fall</a:t>
            </a:r>
          </a:p>
          <a:p>
            <a:r>
              <a:rPr lang="en-US">
                <a:solidFill>
                  <a:schemeClr val="bg1"/>
                </a:solidFill>
              </a:rPr>
              <a:t>From clouds.</a:t>
            </a:r>
          </a:p>
        </p:txBody>
      </p:sp>
      <p:sp>
        <p:nvSpPr>
          <p:cNvPr id="2076" name="Text Box 28"/>
          <p:cNvSpPr txBox="1">
            <a:spLocks noChangeArrowheads="1"/>
          </p:cNvSpPr>
          <p:nvPr/>
        </p:nvSpPr>
        <p:spPr bwMode="auto">
          <a:xfrm>
            <a:off x="4953000" y="2057400"/>
            <a:ext cx="2012950" cy="915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>
                <a:solidFill>
                  <a:schemeClr val="bg1"/>
                </a:solidFill>
              </a:rPr>
              <a:t>Ice crystals fall </a:t>
            </a:r>
          </a:p>
          <a:p>
            <a:r>
              <a:rPr lang="en-US">
                <a:solidFill>
                  <a:schemeClr val="bg1"/>
                </a:solidFill>
              </a:rPr>
              <a:t>Though a thin </a:t>
            </a:r>
          </a:p>
          <a:p>
            <a:r>
              <a:rPr lang="en-US">
                <a:solidFill>
                  <a:schemeClr val="bg1"/>
                </a:solidFill>
              </a:rPr>
              <a:t>Layer of warm air.</a:t>
            </a:r>
          </a:p>
        </p:txBody>
      </p:sp>
      <p:sp>
        <p:nvSpPr>
          <p:cNvPr id="2077" name="Text Box 29"/>
          <p:cNvSpPr txBox="1">
            <a:spLocks noChangeArrowheads="1"/>
          </p:cNvSpPr>
          <p:nvPr/>
        </p:nvSpPr>
        <p:spPr bwMode="auto">
          <a:xfrm>
            <a:off x="7146925" y="2932113"/>
            <a:ext cx="18986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>
                <a:solidFill>
                  <a:schemeClr val="bg1"/>
                </a:solidFill>
              </a:rPr>
              <a:t>Now snowflakes </a:t>
            </a:r>
          </a:p>
          <a:p>
            <a:r>
              <a:rPr lang="en-US">
                <a:solidFill>
                  <a:schemeClr val="bg1"/>
                </a:solidFill>
              </a:rPr>
              <a:t>are alike.</a:t>
            </a:r>
          </a:p>
        </p:txBody>
      </p:sp>
      <p:sp>
        <p:nvSpPr>
          <p:cNvPr id="2078" name="Text Box 30"/>
          <p:cNvSpPr txBox="1">
            <a:spLocks noChangeArrowheads="1"/>
          </p:cNvSpPr>
          <p:nvPr/>
        </p:nvSpPr>
        <p:spPr bwMode="auto">
          <a:xfrm>
            <a:off x="7070725" y="3998913"/>
            <a:ext cx="20002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>
                <a:solidFill>
                  <a:schemeClr val="bg1"/>
                </a:solidFill>
              </a:rPr>
              <a:t>Billons of sow fall </a:t>
            </a:r>
          </a:p>
          <a:p>
            <a:r>
              <a:rPr lang="en-US">
                <a:solidFill>
                  <a:schemeClr val="bg1"/>
                </a:solidFill>
              </a:rPr>
              <a:t>each year.</a:t>
            </a:r>
          </a:p>
        </p:txBody>
      </p:sp>
      <p:sp>
        <p:nvSpPr>
          <p:cNvPr id="2079" name="Text Box 31"/>
          <p:cNvSpPr txBox="1">
            <a:spLocks noChangeArrowheads="1"/>
          </p:cNvSpPr>
          <p:nvPr/>
        </p:nvSpPr>
        <p:spPr bwMode="auto">
          <a:xfrm>
            <a:off x="5181600" y="3352800"/>
            <a:ext cx="1657350" cy="915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>
                <a:solidFill>
                  <a:schemeClr val="bg1"/>
                </a:solidFill>
              </a:rPr>
              <a:t>Sleet is mostly</a:t>
            </a:r>
          </a:p>
          <a:p>
            <a:r>
              <a:rPr lang="en-US">
                <a:solidFill>
                  <a:schemeClr val="bg1"/>
                </a:solidFill>
              </a:rPr>
              <a:t>melted grains</a:t>
            </a:r>
          </a:p>
          <a:p>
            <a:r>
              <a:rPr lang="en-US">
                <a:solidFill>
                  <a:schemeClr val="bg1"/>
                </a:solidFill>
              </a:rPr>
              <a:t>of ice.</a:t>
            </a:r>
          </a:p>
        </p:txBody>
      </p:sp>
      <p:sp>
        <p:nvSpPr>
          <p:cNvPr id="2080" name="Text Box 32"/>
          <p:cNvSpPr txBox="1">
            <a:spLocks noChangeArrowheads="1"/>
          </p:cNvSpPr>
          <p:nvPr/>
        </p:nvSpPr>
        <p:spPr bwMode="auto">
          <a:xfrm>
            <a:off x="4953000" y="4419600"/>
            <a:ext cx="19240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>
                <a:solidFill>
                  <a:schemeClr val="bg1"/>
                </a:solidFill>
              </a:rPr>
              <a:t>Sleet only occurs</a:t>
            </a:r>
          </a:p>
          <a:p>
            <a:r>
              <a:rPr lang="en-US">
                <a:solidFill>
                  <a:schemeClr val="bg1"/>
                </a:solidFill>
              </a:rPr>
              <a:t>in the winter.</a:t>
            </a:r>
          </a:p>
        </p:txBody>
      </p:sp>
      <p:sp>
        <p:nvSpPr>
          <p:cNvPr id="2081" name="Text Box 33"/>
          <p:cNvSpPr txBox="1">
            <a:spLocks noChangeArrowheads="1"/>
          </p:cNvSpPr>
          <p:nvPr/>
        </p:nvSpPr>
        <p:spPr bwMode="auto">
          <a:xfrm>
            <a:off x="2727325" y="2779713"/>
            <a:ext cx="2063750" cy="1190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>
                <a:solidFill>
                  <a:schemeClr val="bg1"/>
                </a:solidFill>
              </a:rPr>
              <a:t>Ice crystals melt</a:t>
            </a:r>
          </a:p>
          <a:p>
            <a:r>
              <a:rPr lang="en-US">
                <a:solidFill>
                  <a:schemeClr val="bg1"/>
                </a:solidFill>
              </a:rPr>
              <a:t>To form raindrops</a:t>
            </a:r>
          </a:p>
          <a:p>
            <a:r>
              <a:rPr lang="en-US">
                <a:solidFill>
                  <a:schemeClr val="bg1"/>
                </a:solidFill>
              </a:rPr>
              <a:t>As they fall though</a:t>
            </a:r>
          </a:p>
          <a:p>
            <a:r>
              <a:rPr lang="en-US">
                <a:solidFill>
                  <a:schemeClr val="bg1"/>
                </a:solidFill>
              </a:rPr>
              <a:t>Warm air.</a:t>
            </a:r>
          </a:p>
        </p:txBody>
      </p:sp>
      <p:sp>
        <p:nvSpPr>
          <p:cNvPr id="2082" name="Text Box 34"/>
          <p:cNvSpPr txBox="1">
            <a:spLocks noChangeArrowheads="1"/>
          </p:cNvSpPr>
          <p:nvPr/>
        </p:nvSpPr>
        <p:spPr bwMode="auto">
          <a:xfrm>
            <a:off x="2438400" y="4114800"/>
            <a:ext cx="26098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>
                <a:solidFill>
                  <a:schemeClr val="bg1"/>
                </a:solidFill>
              </a:rPr>
              <a:t>Rainwater freezes</a:t>
            </a:r>
          </a:p>
          <a:p>
            <a:r>
              <a:rPr lang="en-US">
                <a:solidFill>
                  <a:schemeClr val="bg1"/>
                </a:solidFill>
              </a:rPr>
              <a:t>when it hits the ground.</a:t>
            </a:r>
            <a:r>
              <a:rPr lang="en-US"/>
              <a:t> </a:t>
            </a:r>
          </a:p>
        </p:txBody>
      </p:sp>
      <p:sp>
        <p:nvSpPr>
          <p:cNvPr id="2083" name="Text Box 35"/>
          <p:cNvSpPr txBox="1">
            <a:spLocks noChangeArrowheads="1"/>
          </p:cNvSpPr>
          <p:nvPr/>
        </p:nvSpPr>
        <p:spPr bwMode="auto">
          <a:xfrm>
            <a:off x="0" y="2590800"/>
            <a:ext cx="22669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>
                <a:solidFill>
                  <a:schemeClr val="bg1"/>
                </a:solidFill>
              </a:rPr>
              <a:t>Ice crystals fall to </a:t>
            </a:r>
          </a:p>
          <a:p>
            <a:r>
              <a:rPr lang="en-US">
                <a:solidFill>
                  <a:schemeClr val="bg1"/>
                </a:solidFill>
              </a:rPr>
              <a:t>the ground as water.</a:t>
            </a:r>
          </a:p>
        </p:txBody>
      </p:sp>
      <p:pic>
        <p:nvPicPr>
          <p:cNvPr id="2053" name="Picture 5" descr="ANd9GcShSa9eyuIqzQ6a0TRsSyuMrQ4F___ciKFeGzbSZRBTWO_xidngWyHZ5iQX0Q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466975" cy="6477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84" name="Text Box 36"/>
          <p:cNvSpPr txBox="1">
            <a:spLocks noChangeArrowheads="1"/>
          </p:cNvSpPr>
          <p:nvPr/>
        </p:nvSpPr>
        <p:spPr bwMode="auto">
          <a:xfrm>
            <a:off x="228600" y="3810000"/>
            <a:ext cx="2216150" cy="915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>
                <a:solidFill>
                  <a:schemeClr val="bg1"/>
                </a:solidFill>
              </a:rPr>
              <a:t>Rain is an important</a:t>
            </a:r>
          </a:p>
          <a:p>
            <a:r>
              <a:rPr lang="en-US">
                <a:solidFill>
                  <a:schemeClr val="bg1"/>
                </a:solidFill>
              </a:rPr>
              <a:t>part of the water </a:t>
            </a:r>
          </a:p>
          <a:p>
            <a:r>
              <a:rPr lang="en-US">
                <a:solidFill>
                  <a:schemeClr val="bg1"/>
                </a:solidFill>
              </a:rPr>
              <a:t>cycle.</a:t>
            </a:r>
          </a:p>
        </p:txBody>
      </p:sp>
      <p:sp>
        <p:nvSpPr>
          <p:cNvPr id="2068" name="WordArt 20"/>
          <p:cNvSpPr>
            <a:spLocks noChangeArrowheads="1" noChangeShapeType="1" noTextEdit="1"/>
          </p:cNvSpPr>
          <p:nvPr/>
        </p:nvSpPr>
        <p:spPr bwMode="auto">
          <a:xfrm>
            <a:off x="533400" y="304800"/>
            <a:ext cx="1114425" cy="70485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 spc="720">
                <a:gradFill rotWithShape="0">
                  <a:gsLst>
                    <a:gs pos="0">
                      <a:srgbClr val="AAAAAA"/>
                    </a:gs>
                    <a:gs pos="100000">
                      <a:srgbClr val="FFFFFF"/>
                    </a:gs>
                  </a:gsLst>
                  <a:lin ang="5400000" scaled="1"/>
                </a:gradFill>
                <a:effectLst>
                  <a:outerShdw dist="45791" dir="3378596" algn="ctr" rotWithShape="0">
                    <a:srgbClr val="4D4D4D">
                      <a:alpha val="80000"/>
                    </a:srgbClr>
                  </a:outerShdw>
                </a:effectLst>
                <a:latin typeface="Arial Black"/>
              </a:rPr>
              <a:t>Rain</a:t>
            </a:r>
          </a:p>
        </p:txBody>
      </p:sp>
      <p:sp>
        <p:nvSpPr>
          <p:cNvPr id="2096" name="Text Box 48"/>
          <p:cNvSpPr txBox="1">
            <a:spLocks noChangeArrowheads="1"/>
          </p:cNvSpPr>
          <p:nvPr/>
        </p:nvSpPr>
        <p:spPr bwMode="auto">
          <a:xfrm>
            <a:off x="152400" y="1143000"/>
            <a:ext cx="2057400" cy="1190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chemeClr val="bg1"/>
                </a:solidFill>
              </a:rPr>
              <a:t>Most clouds in North America are made of ice crystals</a:t>
            </a:r>
          </a:p>
        </p:txBody>
      </p:sp>
      <p:sp>
        <p:nvSpPr>
          <p:cNvPr id="2098" name="Text Box 50"/>
          <p:cNvSpPr txBox="1">
            <a:spLocks noChangeArrowheads="1"/>
          </p:cNvSpPr>
          <p:nvPr/>
        </p:nvSpPr>
        <p:spPr bwMode="auto">
          <a:xfrm>
            <a:off x="152400" y="2438400"/>
            <a:ext cx="2216150" cy="915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>
                <a:solidFill>
                  <a:schemeClr val="bg1"/>
                </a:solidFill>
              </a:rPr>
              <a:t>Rain is an important</a:t>
            </a:r>
          </a:p>
          <a:p>
            <a:r>
              <a:rPr lang="en-US">
                <a:solidFill>
                  <a:schemeClr val="bg1"/>
                </a:solidFill>
              </a:rPr>
              <a:t>part of the water</a:t>
            </a:r>
          </a:p>
          <a:p>
            <a:r>
              <a:rPr lang="en-US">
                <a:solidFill>
                  <a:schemeClr val="bg1"/>
                </a:solidFill>
              </a:rPr>
              <a:t>cycle.</a:t>
            </a:r>
          </a:p>
        </p:txBody>
      </p:sp>
      <p:sp>
        <p:nvSpPr>
          <p:cNvPr id="2099" name="WordArt 51"/>
          <p:cNvSpPr>
            <a:spLocks noChangeArrowheads="1" noChangeShapeType="1" noTextEdit="1"/>
          </p:cNvSpPr>
          <p:nvPr/>
        </p:nvSpPr>
        <p:spPr bwMode="auto">
          <a:xfrm>
            <a:off x="1600200" y="152400"/>
            <a:ext cx="5476875" cy="647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Arial Black"/>
              </a:rPr>
              <a:t>Types of Presipitation</a:t>
            </a:r>
          </a:p>
        </p:txBody>
      </p:sp>
      <p:sp>
        <p:nvSpPr>
          <p:cNvPr id="2069" name="WordArt 21" descr="Narrow vertical"/>
          <p:cNvSpPr>
            <a:spLocks noChangeArrowheads="1" noChangeShapeType="1" noTextEdit="1"/>
          </p:cNvSpPr>
          <p:nvPr/>
        </p:nvSpPr>
        <p:spPr bwMode="auto">
          <a:xfrm>
            <a:off x="5181600" y="0"/>
            <a:ext cx="1295400" cy="2166938"/>
          </a:xfrm>
          <a:prstGeom prst="rect">
            <a:avLst/>
          </a:prstGeom>
        </p:spPr>
        <p:txBody>
          <a:bodyPr wrap="none" fromWordArt="1">
            <a:prstTxWarp prst="textCurveUp">
              <a:avLst>
                <a:gd name="adj" fmla="val 40356"/>
              </a:avLst>
            </a:prstTxWarp>
          </a:bodyPr>
          <a:lstStyle/>
          <a:p>
            <a:pPr algn="ctr"/>
            <a:r>
              <a:rPr lang="en-US" sz="3600" kern="1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pattFill prst="dashHorz">
                  <a:fgClr>
                    <a:srgbClr val="808080"/>
                  </a:fgClr>
                  <a:bgClr>
                    <a:srgbClr val="FFFF00"/>
                  </a:bgClr>
                </a:pattFill>
                <a:effectLst>
                  <a:outerShdw dist="45791" dir="2021404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Sleet</a:t>
            </a:r>
          </a:p>
        </p:txBody>
      </p:sp>
      <p:grpSp>
        <p:nvGrpSpPr>
          <p:cNvPr id="2117" name="Group 69"/>
          <p:cNvGrpSpPr>
            <a:grpSpLocks/>
          </p:cNvGrpSpPr>
          <p:nvPr/>
        </p:nvGrpSpPr>
        <p:grpSpPr bwMode="auto">
          <a:xfrm>
            <a:off x="0" y="5000625"/>
            <a:ext cx="2457450" cy="1857375"/>
            <a:chOff x="0" y="3150"/>
            <a:chExt cx="1548" cy="1170"/>
          </a:xfrm>
        </p:grpSpPr>
        <p:pic>
          <p:nvPicPr>
            <p:cNvPr id="2086" name="Picture 38" descr="ANd9GcTg6Q6h-YKx2gkrw3OZP4Onuob5zprHoShUBBI1ubRXnz90_XoW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3150"/>
              <a:ext cx="1548" cy="117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108" name="Text Box 60"/>
            <p:cNvSpPr txBox="1">
              <a:spLocks noChangeArrowheads="1"/>
            </p:cNvSpPr>
            <p:nvPr/>
          </p:nvSpPr>
          <p:spPr bwMode="auto">
            <a:xfrm>
              <a:off x="528" y="3456"/>
              <a:ext cx="528" cy="2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2000"/>
                <a:t>Rain</a:t>
              </a:r>
            </a:p>
          </p:txBody>
        </p:sp>
      </p:grpSp>
      <p:grpSp>
        <p:nvGrpSpPr>
          <p:cNvPr id="2116" name="Group 68"/>
          <p:cNvGrpSpPr>
            <a:grpSpLocks/>
          </p:cNvGrpSpPr>
          <p:nvPr/>
        </p:nvGrpSpPr>
        <p:grpSpPr bwMode="auto">
          <a:xfrm>
            <a:off x="2438400" y="5029200"/>
            <a:ext cx="2476500" cy="1828800"/>
            <a:chOff x="1536" y="3168"/>
            <a:chExt cx="1560" cy="1152"/>
          </a:xfrm>
        </p:grpSpPr>
        <p:pic>
          <p:nvPicPr>
            <p:cNvPr id="2103" name="Picture 55" descr="ANd9GcSSgiWkwE4nU2VQbq5t4XU94MFtj5SsIvccRiqcSYmtAscegHwR7Q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36" y="3168"/>
              <a:ext cx="1560" cy="115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109" name="Text Box 61"/>
            <p:cNvSpPr txBox="1">
              <a:spLocks noChangeArrowheads="1"/>
            </p:cNvSpPr>
            <p:nvPr/>
          </p:nvSpPr>
          <p:spPr bwMode="auto">
            <a:xfrm>
              <a:off x="1680" y="4070"/>
              <a:ext cx="1200" cy="2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2000">
                  <a:solidFill>
                    <a:schemeClr val="bg1"/>
                  </a:solidFill>
                </a:rPr>
                <a:t>Freezing Rain</a:t>
              </a:r>
            </a:p>
          </p:txBody>
        </p:sp>
      </p:grpSp>
      <p:grpSp>
        <p:nvGrpSpPr>
          <p:cNvPr id="2115" name="Group 67"/>
          <p:cNvGrpSpPr>
            <a:grpSpLocks/>
          </p:cNvGrpSpPr>
          <p:nvPr/>
        </p:nvGrpSpPr>
        <p:grpSpPr bwMode="auto">
          <a:xfrm>
            <a:off x="4800600" y="5019675"/>
            <a:ext cx="2209800" cy="1838325"/>
            <a:chOff x="3024" y="3162"/>
            <a:chExt cx="1392" cy="1158"/>
          </a:xfrm>
        </p:grpSpPr>
        <p:pic>
          <p:nvPicPr>
            <p:cNvPr id="2105" name="Picture 57" descr="ANd9GcQtnaohT1WO1qKTduUCZwxE6ZzKukwmXaHokqCBkpPXFE78_Wc2Pw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24" y="3162"/>
              <a:ext cx="1392" cy="115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110" name="Text Box 62"/>
            <p:cNvSpPr txBox="1">
              <a:spLocks noChangeArrowheads="1"/>
            </p:cNvSpPr>
            <p:nvPr/>
          </p:nvSpPr>
          <p:spPr bwMode="auto">
            <a:xfrm>
              <a:off x="3456" y="3600"/>
              <a:ext cx="528" cy="2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2000"/>
                <a:t>Sleet</a:t>
              </a:r>
            </a:p>
          </p:txBody>
        </p:sp>
      </p:grpSp>
      <p:grpSp>
        <p:nvGrpSpPr>
          <p:cNvPr id="2114" name="Group 66"/>
          <p:cNvGrpSpPr>
            <a:grpSpLocks/>
          </p:cNvGrpSpPr>
          <p:nvPr/>
        </p:nvGrpSpPr>
        <p:grpSpPr bwMode="auto">
          <a:xfrm>
            <a:off x="6858000" y="5010150"/>
            <a:ext cx="2286000" cy="1847850"/>
            <a:chOff x="4320" y="3156"/>
            <a:chExt cx="1440" cy="1164"/>
          </a:xfrm>
        </p:grpSpPr>
        <p:pic>
          <p:nvPicPr>
            <p:cNvPr id="2112" name="Picture 64" descr="ANd9GcToiadoBL3Il-Ru9ErLTNXyGUib6JoxOOCWLvrZsbz7mP_vZCjxZA"/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20" y="3156"/>
              <a:ext cx="1440" cy="11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113" name="Text Box 65"/>
            <p:cNvSpPr txBox="1">
              <a:spLocks noChangeArrowheads="1"/>
            </p:cNvSpPr>
            <p:nvPr/>
          </p:nvSpPr>
          <p:spPr bwMode="auto">
            <a:xfrm>
              <a:off x="4560" y="3552"/>
              <a:ext cx="864" cy="2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2000"/>
                <a:t>Snow</a:t>
              </a:r>
            </a:p>
          </p:txBody>
        </p:sp>
      </p:grpSp>
      <p:sp>
        <p:nvSpPr>
          <p:cNvPr id="2118" name="WordArt 70"/>
          <p:cNvSpPr>
            <a:spLocks noChangeArrowheads="1" noChangeShapeType="1" noTextEdit="1"/>
          </p:cNvSpPr>
          <p:nvPr/>
        </p:nvSpPr>
        <p:spPr bwMode="auto">
          <a:xfrm>
            <a:off x="2514600" y="685800"/>
            <a:ext cx="2133600" cy="129540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 spc="720">
                <a:gradFill rotWithShape="0">
                  <a:gsLst>
                    <a:gs pos="0">
                      <a:srgbClr val="AAAAAA"/>
                    </a:gs>
                    <a:gs pos="100000">
                      <a:srgbClr val="FFFFFF"/>
                    </a:gs>
                  </a:gsLst>
                  <a:lin ang="5400000" scaled="1"/>
                </a:gradFill>
                <a:effectLst>
                  <a:outerShdw dist="45791" dir="3378596" algn="ctr" rotWithShape="0">
                    <a:srgbClr val="4D4D4D">
                      <a:alpha val="80000"/>
                    </a:srgbClr>
                  </a:outerShdw>
                </a:effectLst>
                <a:latin typeface="Arial Black"/>
              </a:rPr>
              <a:t>Freezing</a:t>
            </a:r>
          </a:p>
          <a:p>
            <a:pPr algn="ctr"/>
            <a:r>
              <a:rPr lang="en-US" sz="3600" kern="10" spc="720">
                <a:gradFill rotWithShape="0">
                  <a:gsLst>
                    <a:gs pos="0">
                      <a:srgbClr val="AAAAAA"/>
                    </a:gs>
                    <a:gs pos="100000">
                      <a:srgbClr val="FFFFFF"/>
                    </a:gs>
                  </a:gsLst>
                  <a:lin ang="5400000" scaled="1"/>
                </a:gradFill>
                <a:effectLst>
                  <a:outerShdw dist="45791" dir="3378596" algn="ctr" rotWithShape="0">
                    <a:srgbClr val="4D4D4D">
                      <a:alpha val="80000"/>
                    </a:srgbClr>
                  </a:outerShdw>
                </a:effectLst>
                <a:latin typeface="Arial Black"/>
              </a:rPr>
              <a:t>Rain</a:t>
            </a:r>
          </a:p>
        </p:txBody>
      </p:sp>
    </p:spTree>
    <p:extLst>
      <p:ext uri="{BB962C8B-B14F-4D97-AF65-F5344CB8AC3E}">
        <p14:creationId xmlns:p14="http://schemas.microsoft.com/office/powerpoint/2010/main" val="9119273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74" name="Picture 26" descr="ANd9GcSl9IhABIHAn14AKmldE6Y1FruOKpicR43G9nMH032z4YeMBZMZ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28600"/>
            <a:ext cx="9144000" cy="7086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28600" y="0"/>
            <a:ext cx="7772400" cy="1470025"/>
          </a:xfrm>
        </p:spPr>
        <p:txBody>
          <a:bodyPr/>
          <a:lstStyle/>
          <a:p>
            <a:r>
              <a:rPr lang="en-US"/>
              <a:t>Rain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 flipV="1">
            <a:off x="7162800" y="5638800"/>
            <a:ext cx="609600" cy="76200"/>
          </a:xfrm>
        </p:spPr>
        <p:txBody>
          <a:bodyPr>
            <a:normAutofit fontScale="25000" lnSpcReduction="20000"/>
          </a:bodyPr>
          <a:lstStyle/>
          <a:p>
            <a:pPr>
              <a:lnSpc>
                <a:spcPct val="80000"/>
              </a:lnSpc>
            </a:pPr>
            <a:endParaRPr lang="en-US" sz="800"/>
          </a:p>
        </p:txBody>
      </p:sp>
      <p:sp>
        <p:nvSpPr>
          <p:cNvPr id="2053" name="AutoShape 5" descr="9k="/>
          <p:cNvSpPr>
            <a:spLocks noChangeAspect="1" noChangeArrowheads="1"/>
          </p:cNvSpPr>
          <p:nvPr/>
        </p:nvSpPr>
        <p:spPr bwMode="auto">
          <a:xfrm>
            <a:off x="3286125" y="2543175"/>
            <a:ext cx="2571750" cy="1771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055" name="AutoShape 7" descr="9k="/>
          <p:cNvSpPr>
            <a:spLocks noChangeAspect="1" noChangeArrowheads="1"/>
          </p:cNvSpPr>
          <p:nvPr/>
        </p:nvSpPr>
        <p:spPr bwMode="auto">
          <a:xfrm>
            <a:off x="3286125" y="2543175"/>
            <a:ext cx="2571750" cy="1771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057" name="AutoShape 9" descr="9k="/>
          <p:cNvSpPr>
            <a:spLocks noChangeAspect="1" noChangeArrowheads="1"/>
          </p:cNvSpPr>
          <p:nvPr/>
        </p:nvSpPr>
        <p:spPr bwMode="auto">
          <a:xfrm>
            <a:off x="3286125" y="2543175"/>
            <a:ext cx="2571750" cy="1771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059" name="AutoShape 11" descr="9k="/>
          <p:cNvSpPr>
            <a:spLocks noChangeAspect="1" noChangeArrowheads="1"/>
          </p:cNvSpPr>
          <p:nvPr/>
        </p:nvSpPr>
        <p:spPr bwMode="auto">
          <a:xfrm>
            <a:off x="0" y="-26988"/>
            <a:ext cx="2571750" cy="17716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pic>
        <p:nvPicPr>
          <p:cNvPr id="2061" name="Picture 13" descr="ANd9GcSott1dZ-S3HivD8zcM_DuJ_WL7VUx62QKvnh9HRco9XLNfrXaU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77025" y="5010150"/>
            <a:ext cx="2466975" cy="1847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4" name="Picture 16" descr="ANd9GcQHflbii3F3yyVSAZHUx0pz0IOv0MapIbsjkFb2BnJF2BoYPp3sRA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466975" cy="1847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65" name="Text Box 17"/>
          <p:cNvSpPr txBox="1">
            <a:spLocks noChangeArrowheads="1"/>
          </p:cNvSpPr>
          <p:nvPr/>
        </p:nvSpPr>
        <p:spPr bwMode="auto">
          <a:xfrm>
            <a:off x="1143000" y="1371600"/>
            <a:ext cx="11366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/>
              <a:t>raindrops</a:t>
            </a:r>
          </a:p>
        </p:txBody>
      </p:sp>
      <p:pic>
        <p:nvPicPr>
          <p:cNvPr id="2067" name="Picture 19" descr="rain-rain-go-away-by-pretty-mai-cats-Photography-cat-photo-bw-%25D1%2587%25D0%25B1-window-blackwhite-raine-water-rain-kitten-reflection-watch-black-white-animals-helex-4-My-things-3_large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7000" y="0"/>
            <a:ext cx="2667000" cy="2289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68" name="Text Box 20"/>
          <p:cNvSpPr txBox="1">
            <a:spLocks noChangeArrowheads="1"/>
          </p:cNvSpPr>
          <p:nvPr/>
        </p:nvSpPr>
        <p:spPr bwMode="auto">
          <a:xfrm>
            <a:off x="6477000" y="0"/>
            <a:ext cx="12255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/>
              <a:t>Cat in rain</a:t>
            </a:r>
          </a:p>
        </p:txBody>
      </p:sp>
      <p:sp>
        <p:nvSpPr>
          <p:cNvPr id="2069" name="Text Box 21"/>
          <p:cNvSpPr txBox="1">
            <a:spLocks noChangeArrowheads="1"/>
          </p:cNvSpPr>
          <p:nvPr/>
        </p:nvSpPr>
        <p:spPr bwMode="auto">
          <a:xfrm>
            <a:off x="6994525" y="4837113"/>
            <a:ext cx="565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/>
              <a:t>rain</a:t>
            </a:r>
          </a:p>
        </p:txBody>
      </p:sp>
      <p:pic>
        <p:nvPicPr>
          <p:cNvPr id="2071" name="Picture 23" descr="ANd9GcQvBnhT-GaxHxGzFqbDZu4_6ufTQv61ZWQg3pY3FrhpCffuJhkkVA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010150"/>
            <a:ext cx="2466975" cy="1847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72" name="Text Box 24"/>
          <p:cNvSpPr txBox="1">
            <a:spLocks noChangeArrowheads="1"/>
          </p:cNvSpPr>
          <p:nvPr/>
        </p:nvSpPr>
        <p:spPr bwMode="auto">
          <a:xfrm rot="10800000" flipV="1">
            <a:off x="381000" y="3733800"/>
            <a:ext cx="21018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/>
              <a:t>Dog that is drench with rain. </a:t>
            </a:r>
          </a:p>
        </p:txBody>
      </p:sp>
    </p:spTree>
    <p:extLst>
      <p:ext uri="{BB962C8B-B14F-4D97-AF65-F5344CB8AC3E}">
        <p14:creationId xmlns:p14="http://schemas.microsoft.com/office/powerpoint/2010/main" val="26291994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04800"/>
            <a:ext cx="9220200" cy="7315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1295401"/>
            <a:ext cx="6019800" cy="990599"/>
          </a:xfrm>
        </p:spPr>
        <p:txBody>
          <a:bodyPr>
            <a:normAutofit fontScale="90000"/>
          </a:bodyPr>
          <a:lstStyle/>
          <a:p>
            <a:pPr marL="571500" indent="-571500" algn="l">
              <a:buFont typeface="Arial" pitchFamily="34" charset="0"/>
              <a:buChar char="•"/>
            </a:pPr>
            <a:r>
              <a:rPr lang="en-US" sz="2800" dirty="0" smtClean="0">
                <a:solidFill>
                  <a:schemeClr val="bg1"/>
                </a:solidFill>
              </a:rPr>
              <a:t>Ocean water is bad for your health if you drink too  much of it because of the salt in it.</a:t>
            </a:r>
            <a:br>
              <a:rPr lang="en-US" sz="2800" dirty="0" smtClean="0">
                <a:solidFill>
                  <a:schemeClr val="bg1"/>
                </a:solidFill>
              </a:rPr>
            </a:br>
            <a:endParaRPr lang="en-US" sz="2800" dirty="0">
              <a:solidFill>
                <a:schemeClr val="bg1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8600" y="2286000"/>
            <a:ext cx="6553200" cy="1905000"/>
          </a:xfrm>
        </p:spPr>
        <p:txBody>
          <a:bodyPr>
            <a:normAutofit fontScale="77500" lnSpcReduction="20000"/>
          </a:bodyPr>
          <a:lstStyle/>
          <a:p>
            <a:pPr marL="457200" indent="-457200" algn="l">
              <a:buFont typeface="Arial" pitchFamily="34" charset="0"/>
              <a:buChar char="•"/>
            </a:pPr>
            <a:r>
              <a:rPr lang="en-US" sz="2800" dirty="0" smtClean="0">
                <a:solidFill>
                  <a:schemeClr val="bg1"/>
                </a:solidFill>
              </a:rPr>
              <a:t>You can float in the ocean because of the salt in it</a:t>
            </a:r>
          </a:p>
          <a:p>
            <a:pPr marL="457200" indent="-457200" algn="l">
              <a:buFont typeface="Arial" pitchFamily="34" charset="0"/>
              <a:buChar char="•"/>
            </a:pPr>
            <a:r>
              <a:rPr lang="en-US" sz="2800" dirty="0" smtClean="0">
                <a:solidFill>
                  <a:schemeClr val="bg1"/>
                </a:solidFill>
              </a:rPr>
              <a:t>Salt gets to the ocean by the rivers. Rivers dissolve salts from rocks and soil and carry the salts to the ocean.</a:t>
            </a:r>
            <a:endParaRPr lang="en-US" sz="2800" dirty="0">
              <a:solidFill>
                <a:schemeClr val="bg1"/>
              </a:solidFill>
            </a:endParaRPr>
          </a:p>
          <a:p>
            <a:pPr marL="457200" indent="-457200" algn="l">
              <a:buFont typeface="Arial" pitchFamily="34" charset="0"/>
              <a:buChar char="•"/>
            </a:pPr>
            <a:r>
              <a:rPr lang="en-US" sz="2800" dirty="0" smtClean="0">
                <a:solidFill>
                  <a:schemeClr val="bg1"/>
                </a:solidFill>
              </a:rPr>
              <a:t>When the water evaporates it brings the water up and the salt is left behind</a:t>
            </a:r>
            <a:endParaRPr lang="en-US" sz="2800" dirty="0">
              <a:solidFill>
                <a:schemeClr val="bg1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542309" y="0"/>
            <a:ext cx="37338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sz="7200" b="1" spc="300" dirty="0">
                <a:ln w="11430" cmpd="sng">
                  <a:solidFill>
                    <a:srgbClr val="4F81BD">
                      <a:tint val="10000"/>
                    </a:srgb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glow rad="45500">
                    <a:srgbClr val="4F81BD">
                      <a:satMod val="220000"/>
                      <a:alpha val="35000"/>
                    </a:srgbClr>
                  </a:glow>
                </a:effectLst>
              </a:rPr>
              <a:t>Salinity</a:t>
            </a:r>
          </a:p>
        </p:txBody>
      </p:sp>
      <p:grpSp>
        <p:nvGrpSpPr>
          <p:cNvPr id="10" name="Group 9"/>
          <p:cNvGrpSpPr/>
          <p:nvPr/>
        </p:nvGrpSpPr>
        <p:grpSpPr>
          <a:xfrm>
            <a:off x="6276109" y="328791"/>
            <a:ext cx="2619375" cy="1743075"/>
            <a:chOff x="6276109" y="328791"/>
            <a:chExt cx="2619375" cy="1743075"/>
          </a:xfrm>
        </p:grpSpPr>
        <p:pic>
          <p:nvPicPr>
            <p:cNvPr id="1027" name="Picture 3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76109" y="328791"/>
              <a:ext cx="2619375" cy="17430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9" name="Rectangle 8"/>
            <p:cNvSpPr/>
            <p:nvPr/>
          </p:nvSpPr>
          <p:spPr>
            <a:xfrm>
              <a:off x="6483496" y="1487091"/>
              <a:ext cx="2135328" cy="584775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3200" b="1" cap="none" spc="300" dirty="0" smtClean="0">
                  <a:ln w="11430" cmpd="sng">
                    <a:solidFill>
                      <a:schemeClr val="accent1">
                        <a:tint val="10000"/>
                      </a:schemeClr>
                    </a:solidFill>
                    <a:prstDash val="solid"/>
                    <a:miter lim="800000"/>
                  </a:ln>
                  <a:solidFill>
                    <a:srgbClr val="00B0F0"/>
                  </a:solidFill>
                  <a:effectLst>
                    <a:glow rad="45500">
                      <a:schemeClr val="accent1">
                        <a:satMod val="220000"/>
                        <a:alpha val="35000"/>
                      </a:schemeClr>
                    </a:glow>
                  </a:effectLst>
                </a:rPr>
                <a:t>Salt Pond</a:t>
              </a:r>
              <a:endParaRPr lang="en-US" sz="3200" b="1" cap="none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endParaRPr>
            </a:p>
          </p:txBody>
        </p:sp>
      </p:grpSp>
      <p:grpSp>
        <p:nvGrpSpPr>
          <p:cNvPr id="12" name="Group 11"/>
          <p:cNvGrpSpPr/>
          <p:nvPr/>
        </p:nvGrpSpPr>
        <p:grpSpPr>
          <a:xfrm>
            <a:off x="207818" y="4191000"/>
            <a:ext cx="3356898" cy="2599730"/>
            <a:chOff x="207818" y="4191000"/>
            <a:chExt cx="3356898" cy="2599730"/>
          </a:xfrm>
        </p:grpSpPr>
        <p:pic>
          <p:nvPicPr>
            <p:cNvPr id="1029" name="Picture 5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7818" y="4191000"/>
              <a:ext cx="2286000" cy="23336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1" name="Rectangle 10"/>
            <p:cNvSpPr/>
            <p:nvPr/>
          </p:nvSpPr>
          <p:spPr>
            <a:xfrm>
              <a:off x="838200" y="5867400"/>
              <a:ext cx="2726516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5400" b="1" cap="none" spc="300" dirty="0" smtClean="0">
                  <a:ln w="11430" cmpd="sng">
                    <a:solidFill>
                      <a:schemeClr val="accent1">
                        <a:tint val="10000"/>
                      </a:schemeClr>
                    </a:solidFill>
                    <a:prstDash val="solid"/>
                    <a:miter lim="800000"/>
                  </a:ln>
                  <a:solidFill>
                    <a:srgbClr val="00B0F0"/>
                  </a:solidFill>
                  <a:effectLst>
                    <a:glow rad="45500">
                      <a:schemeClr val="accent1">
                        <a:satMod val="220000"/>
                        <a:alpha val="35000"/>
                      </a:schemeClr>
                    </a:glow>
                  </a:effectLst>
                </a:rPr>
                <a:t>Red Sea</a:t>
              </a:r>
              <a:endParaRPr lang="en-US" sz="5400" b="1" cap="none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endParaRPr>
            </a:p>
          </p:txBody>
        </p:sp>
      </p:grpSp>
      <p:sp>
        <p:nvSpPr>
          <p:cNvPr id="13" name="TextBox 12"/>
          <p:cNvSpPr txBox="1"/>
          <p:nvPr/>
        </p:nvSpPr>
        <p:spPr>
          <a:xfrm>
            <a:off x="3445454" y="5959733"/>
            <a:ext cx="545003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en-US" sz="2400" dirty="0" smtClean="0">
                <a:solidFill>
                  <a:schemeClr val="bg1"/>
                </a:solidFill>
              </a:rPr>
              <a:t>Most of the currents on the ocean are caused by the wind</a:t>
            </a:r>
            <a:endParaRPr lang="en-US" sz="2400" dirty="0">
              <a:solidFill>
                <a:schemeClr val="bg1"/>
              </a:solidFill>
            </a:endParaRPr>
          </a:p>
        </p:txBody>
      </p:sp>
      <p:grpSp>
        <p:nvGrpSpPr>
          <p:cNvPr id="15" name="Group 14"/>
          <p:cNvGrpSpPr/>
          <p:nvPr/>
        </p:nvGrpSpPr>
        <p:grpSpPr>
          <a:xfrm>
            <a:off x="5328045" y="2743200"/>
            <a:ext cx="3926791" cy="2085055"/>
            <a:chOff x="4968781" y="2362200"/>
            <a:chExt cx="4161364" cy="2402887"/>
          </a:xfrm>
        </p:grpSpPr>
        <p:pic>
          <p:nvPicPr>
            <p:cNvPr id="1031" name="Picture 7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483496" y="2362200"/>
              <a:ext cx="2646649" cy="1981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4" name="Rectangle 13"/>
            <p:cNvSpPr/>
            <p:nvPr/>
          </p:nvSpPr>
          <p:spPr>
            <a:xfrm>
              <a:off x="4968781" y="4020234"/>
              <a:ext cx="3897432" cy="744853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3600" b="1" cap="none" spc="300" dirty="0" smtClean="0">
                  <a:ln w="11430" cmpd="sng">
                    <a:solidFill>
                      <a:schemeClr val="accent1">
                        <a:tint val="10000"/>
                      </a:schemeClr>
                    </a:solidFill>
                    <a:prstDash val="solid"/>
                    <a:miter lim="800000"/>
                  </a:ln>
                  <a:solidFill>
                    <a:srgbClr val="00B0F0"/>
                  </a:solidFill>
                  <a:effectLst>
                    <a:glow rad="45500">
                      <a:schemeClr val="accent1">
                        <a:satMod val="220000"/>
                        <a:alpha val="35000"/>
                      </a:schemeClr>
                    </a:glow>
                  </a:effectLst>
                </a:rPr>
                <a:t>Ocean Currents</a:t>
              </a:r>
              <a:endParaRPr lang="en-US" sz="3600" b="1" cap="none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endParaRPr>
            </a:p>
          </p:txBody>
        </p:sp>
      </p:grpSp>
      <p:grpSp>
        <p:nvGrpSpPr>
          <p:cNvPr id="17" name="Group 16"/>
          <p:cNvGrpSpPr/>
          <p:nvPr/>
        </p:nvGrpSpPr>
        <p:grpSpPr>
          <a:xfrm>
            <a:off x="2938179" y="4360448"/>
            <a:ext cx="4647617" cy="1532658"/>
            <a:chOff x="2938179" y="4360448"/>
            <a:chExt cx="4647617" cy="1532658"/>
          </a:xfrm>
        </p:grpSpPr>
        <p:pic>
          <p:nvPicPr>
            <p:cNvPr id="1032" name="Picture 8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38179" y="4360448"/>
              <a:ext cx="2126172" cy="150695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6" name="Rectangle 15"/>
            <p:cNvSpPr/>
            <p:nvPr/>
          </p:nvSpPr>
          <p:spPr>
            <a:xfrm>
              <a:off x="4199745" y="4969776"/>
              <a:ext cx="3386051" cy="923330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en-US" sz="5400" b="1" cap="none" spc="300" dirty="0" smtClean="0">
                  <a:ln w="11430" cmpd="sng">
                    <a:solidFill>
                      <a:schemeClr val="accent1">
                        <a:tint val="10000"/>
                      </a:schemeClr>
                    </a:solidFill>
                    <a:prstDash val="solid"/>
                    <a:miter lim="800000"/>
                  </a:ln>
                  <a:solidFill>
                    <a:srgbClr val="00B0F0"/>
                  </a:solidFill>
                  <a:effectLst>
                    <a:glow rad="45500">
                      <a:schemeClr val="accent1">
                        <a:satMod val="220000"/>
                        <a:alpha val="35000"/>
                      </a:schemeClr>
                    </a:glow>
                  </a:effectLst>
                </a:rPr>
                <a:t>Nile River</a:t>
              </a:r>
              <a:endParaRPr lang="en-US" sz="5400" b="1" cap="none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865961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3D4A8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57200" y="152400"/>
            <a:ext cx="7772400" cy="1470025"/>
          </a:xfrm>
        </p:spPr>
        <p:txBody>
          <a:bodyPr/>
          <a:lstStyle/>
          <a:p>
            <a:r>
              <a:rPr lang="en-US" sz="4000" dirty="0"/>
              <a:t>Ocean </a:t>
            </a:r>
            <a:r>
              <a:rPr lang="en-US" sz="4000" dirty="0" smtClean="0"/>
              <a:t>Temperature </a:t>
            </a:r>
            <a:r>
              <a:rPr lang="en-US" sz="4000" dirty="0"/>
              <a:t>and </a:t>
            </a:r>
            <a:r>
              <a:rPr lang="en-US" sz="4000" dirty="0" smtClean="0"/>
              <a:t>Recourses</a:t>
            </a:r>
            <a:r>
              <a:rPr lang="en-US" sz="2800" dirty="0" smtClean="0"/>
              <a:t> </a:t>
            </a:r>
            <a:endParaRPr lang="en-US" sz="2800" dirty="0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81000" y="1981200"/>
            <a:ext cx="5410200" cy="3124200"/>
          </a:xfrm>
        </p:spPr>
        <p:txBody>
          <a:bodyPr/>
          <a:lstStyle/>
          <a:p>
            <a:pPr marL="609600" indent="-609600"/>
            <a:r>
              <a:rPr lang="en-US" sz="4400"/>
              <a:t>Facts</a:t>
            </a:r>
          </a:p>
          <a:p>
            <a:pPr marL="609600" indent="-609600" algn="l">
              <a:buFontTx/>
              <a:buChar char="•"/>
            </a:pPr>
            <a:r>
              <a:rPr lang="en-US" sz="2000"/>
              <a:t>Ocean temperature can reach to  2-.</a:t>
            </a:r>
          </a:p>
          <a:p>
            <a:pPr marL="609600" indent="-609600" algn="l">
              <a:buFontTx/>
              <a:buChar char="•"/>
            </a:pPr>
            <a:r>
              <a:rPr lang="en-US" sz="2000"/>
              <a:t>Water near the equator can reach to 30+.</a:t>
            </a:r>
          </a:p>
          <a:p>
            <a:pPr marL="609600" indent="-609600" algn="l">
              <a:buFontTx/>
              <a:buChar char="•"/>
            </a:pPr>
            <a:r>
              <a:rPr lang="en-US" sz="2000"/>
              <a:t>Drinking water and magnesium are made from ocean water.</a:t>
            </a:r>
          </a:p>
          <a:p>
            <a:pPr marL="609600" indent="-609600" algn="l">
              <a:buFontTx/>
              <a:buChar char="•"/>
            </a:pPr>
            <a:r>
              <a:rPr lang="en-US" sz="2000"/>
              <a:t>Ocean water is very useful</a:t>
            </a:r>
          </a:p>
        </p:txBody>
      </p:sp>
      <p:sp>
        <p:nvSpPr>
          <p:cNvPr id="2053" name="AutoShape 5" descr="2Q=="/>
          <p:cNvSpPr>
            <a:spLocks noChangeAspect="1" noChangeArrowheads="1"/>
          </p:cNvSpPr>
          <p:nvPr/>
        </p:nvSpPr>
        <p:spPr bwMode="auto">
          <a:xfrm>
            <a:off x="3529013" y="2333625"/>
            <a:ext cx="2085975" cy="2190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055" name="AutoShape 7" descr="2Q=="/>
          <p:cNvSpPr>
            <a:spLocks noChangeAspect="1" noChangeArrowheads="1"/>
          </p:cNvSpPr>
          <p:nvPr/>
        </p:nvSpPr>
        <p:spPr bwMode="auto">
          <a:xfrm>
            <a:off x="6324600" y="3962400"/>
            <a:ext cx="2085975" cy="2190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057" name="AutoShape 9" descr="2Q=="/>
          <p:cNvSpPr>
            <a:spLocks noChangeAspect="1" noChangeArrowheads="1"/>
          </p:cNvSpPr>
          <p:nvPr/>
        </p:nvSpPr>
        <p:spPr bwMode="auto">
          <a:xfrm>
            <a:off x="5943600" y="1219200"/>
            <a:ext cx="2085975" cy="2190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059" name="AutoShape 11" descr="2Q=="/>
          <p:cNvSpPr>
            <a:spLocks noChangeAspect="1" noChangeArrowheads="1"/>
          </p:cNvSpPr>
          <p:nvPr/>
        </p:nvSpPr>
        <p:spPr bwMode="auto">
          <a:xfrm>
            <a:off x="3529013" y="2333625"/>
            <a:ext cx="2085975" cy="2190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pic>
        <p:nvPicPr>
          <p:cNvPr id="2061" name="Picture 13" descr="stock-illustration-2314158-thermometer-in-winter-col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4600" y="1828800"/>
            <a:ext cx="2324100" cy="2476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62" name="Rectangle 14"/>
          <p:cNvSpPr>
            <a:spLocks noChangeArrowheads="1"/>
          </p:cNvSpPr>
          <p:nvPr/>
        </p:nvSpPr>
        <p:spPr bwMode="auto">
          <a:xfrm>
            <a:off x="4127500" y="4965700"/>
            <a:ext cx="322263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1" hangingPunct="1">
              <a:spcBef>
                <a:spcPct val="20000"/>
              </a:spcBef>
              <a:buClr>
                <a:schemeClr val="hlink"/>
              </a:buClr>
              <a:buSzPct val="120000"/>
              <a:buFontTx/>
              <a:buChar char="•"/>
            </a:pPr>
            <a:endParaRPr lang="en-US" sz="2000"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pic>
        <p:nvPicPr>
          <p:cNvPr id="2064" name="Picture 16" descr="Ocean_Waves_Crash_Spray_Hawaii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4572000"/>
            <a:ext cx="2667000" cy="2000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68" name="AutoShape 20" descr="Z"/>
          <p:cNvSpPr>
            <a:spLocks noChangeAspect="1" noChangeArrowheads="1"/>
          </p:cNvSpPr>
          <p:nvPr/>
        </p:nvSpPr>
        <p:spPr bwMode="auto">
          <a:xfrm>
            <a:off x="3171825" y="2609850"/>
            <a:ext cx="2800350" cy="1638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070" name="AutoShape 22" descr="Z"/>
          <p:cNvSpPr>
            <a:spLocks noChangeAspect="1" noChangeArrowheads="1"/>
          </p:cNvSpPr>
          <p:nvPr/>
        </p:nvSpPr>
        <p:spPr bwMode="auto">
          <a:xfrm>
            <a:off x="3171825" y="2609850"/>
            <a:ext cx="2800350" cy="1638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072" name="AutoShape 24" descr="Z"/>
          <p:cNvSpPr>
            <a:spLocks noChangeAspect="1" noChangeArrowheads="1"/>
          </p:cNvSpPr>
          <p:nvPr/>
        </p:nvSpPr>
        <p:spPr bwMode="auto">
          <a:xfrm>
            <a:off x="3171825" y="2609850"/>
            <a:ext cx="2800350" cy="1638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grpSp>
        <p:nvGrpSpPr>
          <p:cNvPr id="2077" name="Group 29"/>
          <p:cNvGrpSpPr>
            <a:grpSpLocks/>
          </p:cNvGrpSpPr>
          <p:nvPr/>
        </p:nvGrpSpPr>
        <p:grpSpPr bwMode="auto">
          <a:xfrm>
            <a:off x="533400" y="4724400"/>
            <a:ext cx="4533900" cy="1905000"/>
            <a:chOff x="816" y="3120"/>
            <a:chExt cx="2664" cy="1056"/>
          </a:xfrm>
        </p:grpSpPr>
        <p:pic>
          <p:nvPicPr>
            <p:cNvPr id="2066" name="Picture 18" descr="ANd9GcTuKqoTQ3kT5iYn7HO7BioRPupyUfSISQoyT6665QLzOB1jpZiPfA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80" y="3168"/>
              <a:ext cx="1800" cy="100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076" name="Text Box 28"/>
            <p:cNvSpPr txBox="1">
              <a:spLocks noChangeArrowheads="1"/>
            </p:cNvSpPr>
            <p:nvPr/>
          </p:nvSpPr>
          <p:spPr bwMode="auto">
            <a:xfrm>
              <a:off x="816" y="3120"/>
              <a:ext cx="460" cy="20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r>
                <a:rPr lang="en-US"/>
                <a:t>shark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1716289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9" name="Picture 11" descr="ANd9GcSX1v4YDR0ZAcOEWLbcq9h766WNpQB_UwKi3RKQkColrxHi6pn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53" name="AutoShape 5"/>
          <p:cNvSpPr>
            <a:spLocks noChangeArrowheads="1"/>
          </p:cNvSpPr>
          <p:nvPr/>
        </p:nvSpPr>
        <p:spPr bwMode="auto">
          <a:xfrm>
            <a:off x="3352800" y="4419600"/>
            <a:ext cx="5791200" cy="2438400"/>
          </a:xfrm>
          <a:prstGeom prst="wave">
            <a:avLst>
              <a:gd name="adj1" fmla="val 13005"/>
              <a:gd name="adj2" fmla="val 0"/>
            </a:avLst>
          </a:prstGeom>
          <a:gradFill rotWithShape="1">
            <a:gsLst>
              <a:gs pos="0">
                <a:srgbClr val="66CCFF"/>
              </a:gs>
              <a:gs pos="100000">
                <a:srgbClr val="6699FF"/>
              </a:gs>
            </a:gsLst>
            <a:lin ang="5400000" scaled="1"/>
          </a:gra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733800" y="4876800"/>
            <a:ext cx="5410200" cy="129540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sz="2000" dirty="0">
                <a:solidFill>
                  <a:schemeClr val="tx1"/>
                </a:solidFill>
              </a:rPr>
              <a:t>Facts</a:t>
            </a:r>
          </a:p>
          <a:p>
            <a:pPr algn="l">
              <a:lnSpc>
                <a:spcPct val="80000"/>
              </a:lnSpc>
              <a:buFontTx/>
              <a:buChar char="•"/>
            </a:pPr>
            <a:r>
              <a:rPr lang="en-US" sz="1200" dirty="0">
                <a:solidFill>
                  <a:schemeClr val="tx1"/>
                </a:solidFill>
              </a:rPr>
              <a:t>About 3/100 of the water on Earth is fresh.</a:t>
            </a:r>
          </a:p>
          <a:p>
            <a:pPr algn="l">
              <a:lnSpc>
                <a:spcPct val="80000"/>
              </a:lnSpc>
              <a:buFontTx/>
              <a:buChar char="•"/>
            </a:pPr>
            <a:r>
              <a:rPr lang="en-US" sz="1200" dirty="0">
                <a:solidFill>
                  <a:schemeClr val="tx1"/>
                </a:solidFill>
              </a:rPr>
              <a:t>Fresh water also has some dissolved salts but not as much as ocean water.</a:t>
            </a:r>
          </a:p>
          <a:p>
            <a:pPr algn="l">
              <a:lnSpc>
                <a:spcPct val="80000"/>
              </a:lnSpc>
              <a:buFontTx/>
              <a:buChar char="•"/>
            </a:pPr>
            <a:r>
              <a:rPr lang="en-US" sz="1200" dirty="0">
                <a:solidFill>
                  <a:schemeClr val="tx1"/>
                </a:solidFill>
              </a:rPr>
              <a:t>Almost all of the water on earth start as snow or rain.</a:t>
            </a:r>
          </a:p>
          <a:p>
            <a:pPr algn="l">
              <a:lnSpc>
                <a:spcPct val="80000"/>
              </a:lnSpc>
              <a:buFontTx/>
              <a:buChar char="•"/>
            </a:pPr>
            <a:r>
              <a:rPr lang="en-US" sz="1200" dirty="0">
                <a:solidFill>
                  <a:schemeClr val="tx1"/>
                </a:solidFill>
              </a:rPr>
              <a:t>Any where you are there always a limit to the fresh water.</a:t>
            </a:r>
          </a:p>
          <a:p>
            <a:pPr algn="l">
              <a:lnSpc>
                <a:spcPct val="80000"/>
              </a:lnSpc>
              <a:buFontTx/>
              <a:buChar char="•"/>
            </a:pPr>
            <a:r>
              <a:rPr lang="en-US" sz="1200" dirty="0">
                <a:solidFill>
                  <a:schemeClr val="tx1"/>
                </a:solidFill>
              </a:rPr>
              <a:t>All the time scientists are trying to find ways to use fresh water wisely</a:t>
            </a:r>
            <a:r>
              <a:rPr lang="en-US" sz="1400" dirty="0">
                <a:solidFill>
                  <a:schemeClr val="tx1"/>
                </a:solidFill>
              </a:rPr>
              <a:t>.</a:t>
            </a:r>
          </a:p>
        </p:txBody>
      </p:sp>
      <p:sp>
        <p:nvSpPr>
          <p:cNvPr id="2052" name="WordArt 4"/>
          <p:cNvSpPr>
            <a:spLocks noChangeArrowheads="1" noChangeShapeType="1" noTextEdit="1"/>
          </p:cNvSpPr>
          <p:nvPr/>
        </p:nvSpPr>
        <p:spPr bwMode="auto">
          <a:xfrm>
            <a:off x="2590800" y="152400"/>
            <a:ext cx="4114800" cy="914400"/>
          </a:xfrm>
          <a:prstGeom prst="rect">
            <a:avLst/>
          </a:prstGeom>
        </p:spPr>
        <p:txBody>
          <a:bodyPr wrap="none" fromWordArt="1">
            <a:prstTxWarp prst="textDoubleWave1">
              <a:avLst>
                <a:gd name="adj1" fmla="val 6500"/>
                <a:gd name="adj2" fmla="val 0"/>
              </a:avLst>
            </a:prstTxWarp>
          </a:bodyPr>
          <a:lstStyle/>
          <a:p>
            <a:pPr algn="ctr"/>
            <a:r>
              <a:rPr lang="en-US" sz="3600" kern="10" spc="-360">
                <a:ln w="12700">
                  <a:solidFill>
                    <a:srgbClr val="000099"/>
                  </a:solidFill>
                  <a:round/>
                  <a:headEnd/>
                  <a:tailEnd/>
                </a:ln>
                <a:solidFill>
                  <a:srgbClr val="33CCFF"/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latin typeface="Impact"/>
              </a:rPr>
              <a:t>Fresh Water</a:t>
            </a:r>
          </a:p>
        </p:txBody>
      </p:sp>
      <p:sp>
        <p:nvSpPr>
          <p:cNvPr id="2061" name="AutoShape 13" descr="2Q=="/>
          <p:cNvSpPr>
            <a:spLocks noChangeAspect="1" noChangeArrowheads="1"/>
          </p:cNvSpPr>
          <p:nvPr/>
        </p:nvSpPr>
        <p:spPr bwMode="auto">
          <a:xfrm>
            <a:off x="3252788" y="2562225"/>
            <a:ext cx="2638425" cy="1733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063" name="AutoShape 15" descr="2Q=="/>
          <p:cNvSpPr>
            <a:spLocks noChangeAspect="1" noChangeArrowheads="1"/>
          </p:cNvSpPr>
          <p:nvPr/>
        </p:nvSpPr>
        <p:spPr bwMode="auto">
          <a:xfrm>
            <a:off x="3252788" y="2562225"/>
            <a:ext cx="2638425" cy="1733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grpSp>
        <p:nvGrpSpPr>
          <p:cNvPr id="2068" name="Group 20"/>
          <p:cNvGrpSpPr>
            <a:grpSpLocks/>
          </p:cNvGrpSpPr>
          <p:nvPr/>
        </p:nvGrpSpPr>
        <p:grpSpPr bwMode="auto">
          <a:xfrm>
            <a:off x="381000" y="1143000"/>
            <a:ext cx="3657600" cy="1905000"/>
            <a:chOff x="144" y="672"/>
            <a:chExt cx="2304" cy="1200"/>
          </a:xfrm>
        </p:grpSpPr>
        <p:pic>
          <p:nvPicPr>
            <p:cNvPr id="2065" name="Picture 17" descr="ANd9GcTX5N0enAa3x_fAprXxOoTryPEWX7nxa3SoDC4c_1TMD_akmA4jeQ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4" y="672"/>
              <a:ext cx="1392" cy="93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066" name="AutoShape 18"/>
            <p:cNvSpPr>
              <a:spLocks noChangeArrowheads="1"/>
            </p:cNvSpPr>
            <p:nvPr/>
          </p:nvSpPr>
          <p:spPr bwMode="auto">
            <a:xfrm>
              <a:off x="1104" y="1344"/>
              <a:ext cx="1344" cy="528"/>
            </a:xfrm>
            <a:prstGeom prst="wave">
              <a:avLst>
                <a:gd name="adj1" fmla="val 13005"/>
                <a:gd name="adj2" fmla="val 0"/>
              </a:avLst>
            </a:prstGeom>
            <a:gradFill rotWithShape="1">
              <a:gsLst>
                <a:gs pos="0">
                  <a:srgbClr val="66CCFF"/>
                </a:gs>
                <a:gs pos="100000">
                  <a:srgbClr val="6699FF"/>
                </a:gs>
              </a:gsLst>
              <a:lin ang="5400000" scaled="1"/>
            </a:gra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/>
                <a:t>Freshwater caiman</a:t>
              </a:r>
            </a:p>
          </p:txBody>
        </p:sp>
      </p:grpSp>
      <p:sp>
        <p:nvSpPr>
          <p:cNvPr id="2072" name="AutoShape 24" descr="Z"/>
          <p:cNvSpPr>
            <a:spLocks noChangeAspect="1" noChangeArrowheads="1"/>
          </p:cNvSpPr>
          <p:nvPr/>
        </p:nvSpPr>
        <p:spPr bwMode="auto">
          <a:xfrm>
            <a:off x="3252788" y="2562225"/>
            <a:ext cx="2638425" cy="1733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074" name="AutoShape 26" descr="Z"/>
          <p:cNvSpPr>
            <a:spLocks noChangeAspect="1" noChangeArrowheads="1"/>
          </p:cNvSpPr>
          <p:nvPr/>
        </p:nvSpPr>
        <p:spPr bwMode="auto">
          <a:xfrm>
            <a:off x="3252788" y="2562225"/>
            <a:ext cx="2638425" cy="1733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grpSp>
        <p:nvGrpSpPr>
          <p:cNvPr id="2079" name="Group 31"/>
          <p:cNvGrpSpPr>
            <a:grpSpLocks/>
          </p:cNvGrpSpPr>
          <p:nvPr/>
        </p:nvGrpSpPr>
        <p:grpSpPr bwMode="auto">
          <a:xfrm>
            <a:off x="5334000" y="838200"/>
            <a:ext cx="3657600" cy="1905000"/>
            <a:chOff x="3456" y="672"/>
            <a:chExt cx="2304" cy="1200"/>
          </a:xfrm>
        </p:grpSpPr>
        <p:pic>
          <p:nvPicPr>
            <p:cNvPr id="2076" name="Picture 28" descr="ANd9GcT43Q40l2-PHr2VL_PsC1byzX3CbzydZL38LNBLgjvpDHscjg_lmQ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200" t="3979" r="3999" b="4477"/>
            <a:stretch>
              <a:fillRect/>
            </a:stretch>
          </p:blipFill>
          <p:spPr bwMode="auto">
            <a:xfrm>
              <a:off x="4368" y="672"/>
              <a:ext cx="1392" cy="110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077" name="AutoShape 29"/>
            <p:cNvSpPr>
              <a:spLocks noChangeArrowheads="1"/>
            </p:cNvSpPr>
            <p:nvPr/>
          </p:nvSpPr>
          <p:spPr bwMode="auto">
            <a:xfrm>
              <a:off x="3456" y="1344"/>
              <a:ext cx="1392" cy="528"/>
            </a:xfrm>
            <a:prstGeom prst="wave">
              <a:avLst>
                <a:gd name="adj1" fmla="val 13005"/>
                <a:gd name="adj2" fmla="val 0"/>
              </a:avLst>
            </a:prstGeom>
            <a:gradFill rotWithShape="1">
              <a:gsLst>
                <a:gs pos="0">
                  <a:srgbClr val="66CCFF"/>
                </a:gs>
                <a:gs pos="100000">
                  <a:srgbClr val="6699FF"/>
                </a:gs>
              </a:gsLst>
              <a:lin ang="5400000" scaled="1"/>
            </a:gra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/>
                <a:t>Freshwater lily pads</a:t>
              </a:r>
            </a:p>
          </p:txBody>
        </p:sp>
      </p:grpSp>
      <p:sp>
        <p:nvSpPr>
          <p:cNvPr id="2083" name="AutoShape 35" descr="9k="/>
          <p:cNvSpPr>
            <a:spLocks noChangeAspect="1" noChangeArrowheads="1"/>
          </p:cNvSpPr>
          <p:nvPr/>
        </p:nvSpPr>
        <p:spPr bwMode="auto">
          <a:xfrm>
            <a:off x="0" y="-26988"/>
            <a:ext cx="2762250" cy="16573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grpSp>
        <p:nvGrpSpPr>
          <p:cNvPr id="2088" name="Group 40"/>
          <p:cNvGrpSpPr>
            <a:grpSpLocks/>
          </p:cNvGrpSpPr>
          <p:nvPr/>
        </p:nvGrpSpPr>
        <p:grpSpPr bwMode="auto">
          <a:xfrm>
            <a:off x="4419600" y="2895600"/>
            <a:ext cx="4267200" cy="1447800"/>
            <a:chOff x="2592" y="1968"/>
            <a:chExt cx="2400" cy="850"/>
          </a:xfrm>
        </p:grpSpPr>
        <p:pic>
          <p:nvPicPr>
            <p:cNvPr id="2085" name="Picture 37" descr="ANd9GcTTOfQGyyq_eGcbML8TOfaw_dWkUcL9yza5NfDecPgSGFrWCPFD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00" y="1968"/>
              <a:ext cx="1392" cy="8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086" name="AutoShape 38"/>
            <p:cNvSpPr>
              <a:spLocks noChangeArrowheads="1"/>
            </p:cNvSpPr>
            <p:nvPr/>
          </p:nvSpPr>
          <p:spPr bwMode="auto">
            <a:xfrm>
              <a:off x="2592" y="1968"/>
              <a:ext cx="1152" cy="384"/>
            </a:xfrm>
            <a:prstGeom prst="wave">
              <a:avLst>
                <a:gd name="adj1" fmla="val 13005"/>
                <a:gd name="adj2" fmla="val 0"/>
              </a:avLst>
            </a:prstGeom>
            <a:gradFill rotWithShape="1">
              <a:gsLst>
                <a:gs pos="0">
                  <a:srgbClr val="66CCFF"/>
                </a:gs>
                <a:gs pos="100000">
                  <a:srgbClr val="6699FF"/>
                </a:gs>
              </a:gsLst>
              <a:lin ang="5400000" scaled="1"/>
            </a:gra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/>
                <a:t>Freshwater crab</a:t>
              </a:r>
            </a:p>
          </p:txBody>
        </p:sp>
      </p:grpSp>
      <p:grpSp>
        <p:nvGrpSpPr>
          <p:cNvPr id="2093" name="Group 45"/>
          <p:cNvGrpSpPr>
            <a:grpSpLocks/>
          </p:cNvGrpSpPr>
          <p:nvPr/>
        </p:nvGrpSpPr>
        <p:grpSpPr bwMode="auto">
          <a:xfrm>
            <a:off x="762000" y="3352800"/>
            <a:ext cx="2895600" cy="2667000"/>
            <a:chOff x="384" y="2304"/>
            <a:chExt cx="1824" cy="1680"/>
          </a:xfrm>
        </p:grpSpPr>
        <p:pic>
          <p:nvPicPr>
            <p:cNvPr id="2090" name="Picture 42" descr="ANd9GcQSq0c6D6RqhdPmBHXXrqtuNiXxJr4J5DZKJaB9JVh2jSRKWUPjCA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728" t="3572" r="2626" b="3572"/>
            <a:stretch>
              <a:fillRect/>
            </a:stretch>
          </p:blipFill>
          <p:spPr bwMode="auto">
            <a:xfrm>
              <a:off x="384" y="2496"/>
              <a:ext cx="916" cy="148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091" name="AutoShape 43"/>
            <p:cNvSpPr>
              <a:spLocks noChangeArrowheads="1"/>
            </p:cNvSpPr>
            <p:nvPr/>
          </p:nvSpPr>
          <p:spPr bwMode="auto">
            <a:xfrm>
              <a:off x="1056" y="2304"/>
              <a:ext cx="1152" cy="528"/>
            </a:xfrm>
            <a:prstGeom prst="wave">
              <a:avLst>
                <a:gd name="adj1" fmla="val 13005"/>
                <a:gd name="adj2" fmla="val 0"/>
              </a:avLst>
            </a:prstGeom>
            <a:gradFill rotWithShape="1">
              <a:gsLst>
                <a:gs pos="0">
                  <a:srgbClr val="66CCFF"/>
                </a:gs>
                <a:gs pos="100000">
                  <a:srgbClr val="6699FF"/>
                </a:gs>
              </a:gsLst>
              <a:lin ang="5400000" scaled="1"/>
            </a:gra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/>
                <a:t>Freshwater reeds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43373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0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0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0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0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0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0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0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0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0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0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0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0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0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0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0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0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05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05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05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05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39" presetClass="exit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0">
                                          <p:val>
                                            <p:strVal val="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ppt_h/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39" presetClass="exit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0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0">
                                          <p:val>
                                            <p:strVal val="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ppt_h/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0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0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0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39" presetClass="exit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0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0">
                                          <p:val>
                                            <p:strVal val="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ppt_h/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0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0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0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39" presetClass="exit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0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0">
                                          <p:val>
                                            <p:strVal val="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ppt_h/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0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0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0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39" presetClass="exit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0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0">
                                          <p:val>
                                            <p:strVal val="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ppt_h/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0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0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0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39" presetClass="exit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05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0">
                                          <p:val>
                                            <p:strVal val="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ppt_h/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05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05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205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1" grpId="0" build="p"/>
      <p:bldP spid="2051" grpId="1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28600"/>
            <a:ext cx="7772400" cy="1470025"/>
          </a:xfrm>
        </p:spPr>
        <p:txBody>
          <a:bodyPr/>
          <a:lstStyle/>
          <a:p>
            <a:r>
              <a:rPr lang="en-US">
                <a:solidFill>
                  <a:schemeClr val="hlink"/>
                </a:solidFill>
              </a:rPr>
              <a:t>Groundwater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0" y="5105400"/>
            <a:ext cx="6400800" cy="1752600"/>
          </a:xfrm>
        </p:spPr>
        <p:txBody>
          <a:bodyPr/>
          <a:lstStyle/>
          <a:p>
            <a:pPr>
              <a:lnSpc>
                <a:spcPct val="90000"/>
              </a:lnSpc>
              <a:buFont typeface="Wingdings" pitchFamily="2" charset="2"/>
              <a:buChar char="l"/>
            </a:pPr>
            <a:r>
              <a:rPr lang="en-US" sz="1400"/>
              <a:t>Groundwater will keep sinking until it reaches clay or rock that it can not go through.</a:t>
            </a:r>
          </a:p>
          <a:p>
            <a:pPr>
              <a:lnSpc>
                <a:spcPct val="90000"/>
              </a:lnSpc>
              <a:buFont typeface="Wingdings" pitchFamily="2" charset="2"/>
              <a:buChar char="l"/>
            </a:pPr>
            <a:r>
              <a:rPr lang="en-US" sz="1400"/>
              <a:t>Some of the layers of clay or rock can act like a dam to keep the water from getting deeper. </a:t>
            </a:r>
          </a:p>
          <a:p>
            <a:pPr>
              <a:lnSpc>
                <a:spcPct val="90000"/>
              </a:lnSpc>
              <a:buFont typeface="Wingdings" pitchFamily="2" charset="2"/>
              <a:buChar char="l"/>
            </a:pPr>
            <a:r>
              <a:rPr lang="en-US" sz="1400"/>
              <a:t>The different layers if rock and clay that the groundwater has is an aquifer.</a:t>
            </a:r>
          </a:p>
          <a:p>
            <a:pPr>
              <a:lnSpc>
                <a:spcPct val="90000"/>
              </a:lnSpc>
              <a:buFont typeface="Wingdings" pitchFamily="2" charset="2"/>
              <a:buChar char="l"/>
            </a:pPr>
            <a:r>
              <a:rPr lang="en-US" sz="1400"/>
              <a:t>Aquifers can become dry if the water if we don’t fill it up quick enough.</a:t>
            </a:r>
          </a:p>
        </p:txBody>
      </p:sp>
      <p:grpSp>
        <p:nvGrpSpPr>
          <p:cNvPr id="2055" name="Group 7"/>
          <p:cNvGrpSpPr>
            <a:grpSpLocks/>
          </p:cNvGrpSpPr>
          <p:nvPr/>
        </p:nvGrpSpPr>
        <p:grpSpPr bwMode="auto">
          <a:xfrm>
            <a:off x="0" y="0"/>
            <a:ext cx="3825875" cy="2668588"/>
            <a:chOff x="0" y="0"/>
            <a:chExt cx="2410" cy="1681"/>
          </a:xfrm>
        </p:grpSpPr>
        <p:pic>
          <p:nvPicPr>
            <p:cNvPr id="2053" name="Picture 5" descr="300px-AlapahaRiver200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800" cy="13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054" name="Text Box 6"/>
            <p:cNvSpPr txBox="1">
              <a:spLocks noChangeArrowheads="1"/>
            </p:cNvSpPr>
            <p:nvPr/>
          </p:nvSpPr>
          <p:spPr bwMode="auto">
            <a:xfrm>
              <a:off x="1152" y="1104"/>
              <a:ext cx="1258" cy="57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r>
                <a:rPr lang="en-US"/>
                <a:t>All groundwater ends up at rivers and lakes</a:t>
              </a:r>
            </a:p>
          </p:txBody>
        </p:sp>
      </p:grpSp>
      <p:grpSp>
        <p:nvGrpSpPr>
          <p:cNvPr id="2059" name="Group 11"/>
          <p:cNvGrpSpPr>
            <a:grpSpLocks/>
          </p:cNvGrpSpPr>
          <p:nvPr/>
        </p:nvGrpSpPr>
        <p:grpSpPr bwMode="auto">
          <a:xfrm>
            <a:off x="4648200" y="1828800"/>
            <a:ext cx="4495800" cy="2913063"/>
            <a:chOff x="2928" y="1152"/>
            <a:chExt cx="2832" cy="1835"/>
          </a:xfrm>
        </p:grpSpPr>
        <p:pic>
          <p:nvPicPr>
            <p:cNvPr id="2057" name="Picture 9" descr="groundwater_large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28" y="1152"/>
              <a:ext cx="2832" cy="183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058" name="Text Box 10"/>
            <p:cNvSpPr txBox="1">
              <a:spLocks noChangeArrowheads="1"/>
            </p:cNvSpPr>
            <p:nvPr/>
          </p:nvSpPr>
          <p:spPr bwMode="auto">
            <a:xfrm>
              <a:off x="3072" y="1152"/>
              <a:ext cx="2212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/>
                <a:t>This is a diagram of groundwater</a:t>
              </a:r>
            </a:p>
          </p:txBody>
        </p:sp>
      </p:grpSp>
      <p:grpSp>
        <p:nvGrpSpPr>
          <p:cNvPr id="2063" name="Group 15"/>
          <p:cNvGrpSpPr>
            <a:grpSpLocks/>
          </p:cNvGrpSpPr>
          <p:nvPr/>
        </p:nvGrpSpPr>
        <p:grpSpPr bwMode="auto">
          <a:xfrm>
            <a:off x="0" y="2895600"/>
            <a:ext cx="3600450" cy="2100263"/>
            <a:chOff x="0" y="1824"/>
            <a:chExt cx="2268" cy="1323"/>
          </a:xfrm>
        </p:grpSpPr>
        <p:pic>
          <p:nvPicPr>
            <p:cNvPr id="2061" name="Picture 13" descr="gw_groundwater_flow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1920"/>
              <a:ext cx="2160" cy="122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062" name="Text Box 14"/>
            <p:cNvSpPr txBox="1">
              <a:spLocks noChangeArrowheads="1"/>
            </p:cNvSpPr>
            <p:nvPr/>
          </p:nvSpPr>
          <p:spPr bwMode="auto">
            <a:xfrm>
              <a:off x="816" y="1824"/>
              <a:ext cx="1452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/>
                <a:t>Flow of Groundwater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4243767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://grandcanyon.free.fr/images/parc3/original/Snake%20River,%20Grand%20Teton%20National%20Park,%20Wyoming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-609600" y="228600"/>
            <a:ext cx="3581400" cy="6096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RIVERS</a:t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14600" y="0"/>
            <a:ext cx="6629400" cy="2590800"/>
          </a:xfrm>
        </p:spPr>
        <p:txBody>
          <a:bodyPr>
            <a:normAutofit fontScale="85000" lnSpcReduction="10000"/>
          </a:bodyPr>
          <a:lstStyle/>
          <a:p>
            <a:pPr marL="514350" indent="-514350" algn="l">
              <a:buFont typeface="+mj-lt"/>
              <a:buAutoNum type="arabicPeriod"/>
            </a:pPr>
            <a:r>
              <a:rPr lang="en-US" dirty="0" smtClean="0">
                <a:solidFill>
                  <a:schemeClr val="tx1"/>
                </a:solidFill>
              </a:rPr>
              <a:t>Rivers are a type of surface water.</a:t>
            </a:r>
          </a:p>
          <a:p>
            <a:pPr marL="514350" indent="-514350" algn="l">
              <a:buFont typeface="+mj-lt"/>
              <a:buAutoNum type="arabicPeriod"/>
            </a:pPr>
            <a:r>
              <a:rPr lang="en-US" dirty="0" smtClean="0">
                <a:solidFill>
                  <a:schemeClr val="tx1"/>
                </a:solidFill>
              </a:rPr>
              <a:t>A lot of rivers eventually flow into oceans.</a:t>
            </a:r>
          </a:p>
          <a:p>
            <a:pPr marL="514350" indent="-514350" algn="l">
              <a:buFont typeface="+mj-lt"/>
              <a:buAutoNum type="arabicPeriod"/>
            </a:pPr>
            <a:r>
              <a:rPr lang="en-US" dirty="0" smtClean="0">
                <a:solidFill>
                  <a:schemeClr val="tx1"/>
                </a:solidFill>
              </a:rPr>
              <a:t>Ground water seeps into rivers as well.</a:t>
            </a:r>
          </a:p>
          <a:p>
            <a:pPr marL="514350" indent="-514350" algn="l">
              <a:buFont typeface="+mj-lt"/>
              <a:buAutoNum type="arabicPeriod"/>
            </a:pPr>
            <a:r>
              <a:rPr lang="en-US" dirty="0" smtClean="0">
                <a:solidFill>
                  <a:schemeClr val="tx1"/>
                </a:solidFill>
              </a:rPr>
              <a:t>Snow, rain, and ground water helps form earths surface waters</a:t>
            </a:r>
          </a:p>
        </p:txBody>
      </p:sp>
    </p:spTree>
    <p:extLst>
      <p:ext uri="{BB962C8B-B14F-4D97-AF65-F5344CB8AC3E}">
        <p14:creationId xmlns:p14="http://schemas.microsoft.com/office/powerpoint/2010/main" val="27628076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3" name="Picture 5" descr="oahe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09600" y="228600"/>
            <a:ext cx="8153400" cy="838200"/>
          </a:xfrm>
        </p:spPr>
        <p:txBody>
          <a:bodyPr/>
          <a:lstStyle/>
          <a:p>
            <a:r>
              <a:rPr lang="en-US" dirty="0">
                <a:solidFill>
                  <a:srgbClr val="0066FF"/>
                </a:solidFill>
              </a:rPr>
              <a:t>.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 flipH="1">
            <a:off x="9067800" y="0"/>
            <a:ext cx="76200" cy="76200"/>
          </a:xfrm>
        </p:spPr>
        <p:txBody>
          <a:bodyPr>
            <a:normAutofit fontScale="25000" lnSpcReduction="20000"/>
          </a:bodyPr>
          <a:lstStyle/>
          <a:p>
            <a:pPr>
              <a:lnSpc>
                <a:spcPct val="80000"/>
              </a:lnSpc>
            </a:pPr>
            <a:endParaRPr lang="en-US" sz="800"/>
          </a:p>
        </p:txBody>
      </p:sp>
      <p:pic>
        <p:nvPicPr>
          <p:cNvPr id="2055" name="Picture 7" descr="Walleye-W-277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769281">
            <a:off x="228600" y="609600"/>
            <a:ext cx="2876550" cy="1884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56" name="Text Box 8"/>
          <p:cNvSpPr txBox="1">
            <a:spLocks noChangeArrowheads="1"/>
          </p:cNvSpPr>
          <p:nvPr/>
        </p:nvSpPr>
        <p:spPr bwMode="auto">
          <a:xfrm rot="-1299255">
            <a:off x="1828800" y="1905000"/>
            <a:ext cx="9461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>
                <a:solidFill>
                  <a:srgbClr val="0066FF"/>
                </a:solidFill>
              </a:rPr>
              <a:t>walleye</a:t>
            </a:r>
          </a:p>
        </p:txBody>
      </p:sp>
      <p:sp>
        <p:nvSpPr>
          <p:cNvPr id="2057" name="Text Box 9"/>
          <p:cNvSpPr txBox="1">
            <a:spLocks noChangeArrowheads="1"/>
          </p:cNvSpPr>
          <p:nvPr/>
        </p:nvSpPr>
        <p:spPr bwMode="auto">
          <a:xfrm>
            <a:off x="0" y="4800600"/>
            <a:ext cx="5121275" cy="1739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>
                <a:solidFill>
                  <a:srgbClr val="00FF00"/>
                </a:solidFill>
              </a:rPr>
              <a:t>.Some lakes are great habitats for animals.</a:t>
            </a:r>
          </a:p>
          <a:p>
            <a:r>
              <a:rPr lang="en-US">
                <a:solidFill>
                  <a:srgbClr val="00FF00"/>
                </a:solidFill>
              </a:rPr>
              <a:t>.A reservoir is an artificial lake made behind a</a:t>
            </a:r>
          </a:p>
          <a:p>
            <a:r>
              <a:rPr lang="en-US">
                <a:solidFill>
                  <a:srgbClr val="00FF00"/>
                </a:solidFill>
              </a:rPr>
              <a:t>dam.</a:t>
            </a:r>
          </a:p>
          <a:p>
            <a:r>
              <a:rPr lang="en-US">
                <a:solidFill>
                  <a:srgbClr val="00FF00"/>
                </a:solidFill>
              </a:rPr>
              <a:t>.Water that is behind a dam isn't really.</a:t>
            </a:r>
          </a:p>
          <a:p>
            <a:r>
              <a:rPr lang="en-US">
                <a:solidFill>
                  <a:srgbClr val="00FF00"/>
                </a:solidFill>
              </a:rPr>
              <a:t>.lakes are sitting water</a:t>
            </a:r>
          </a:p>
          <a:p>
            <a:r>
              <a:rPr lang="en-US">
                <a:solidFill>
                  <a:srgbClr val="00FF00"/>
                </a:solidFill>
              </a:rPr>
              <a:t>.lakes are good for fishing</a:t>
            </a:r>
          </a:p>
        </p:txBody>
      </p:sp>
      <p:pic>
        <p:nvPicPr>
          <p:cNvPr id="2059" name="Picture 11" descr="ANd9GcSJ40JA1VwV40ySUYpGW_xACOS3o_dUDR5i2G-KrjNctWYM6S7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42875">
            <a:off x="6248400" y="304800"/>
            <a:ext cx="2486025" cy="1838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60" name="Text Box 12"/>
          <p:cNvSpPr txBox="1">
            <a:spLocks noChangeArrowheads="1"/>
          </p:cNvSpPr>
          <p:nvPr/>
        </p:nvSpPr>
        <p:spPr bwMode="auto">
          <a:xfrm>
            <a:off x="6765925" y="1712913"/>
            <a:ext cx="17970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>
                <a:solidFill>
                  <a:srgbClr val="0066FF"/>
                </a:solidFill>
              </a:rPr>
              <a:t>Cooked walleye</a:t>
            </a:r>
          </a:p>
        </p:txBody>
      </p:sp>
      <p:pic>
        <p:nvPicPr>
          <p:cNvPr id="2062" name="Picture 14" descr="ANd9GcQ1SII6YfiujIO6N0fpkSeWs3YOB49ICjsFHeYWZTrNr5fqVJOk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08137">
            <a:off x="6324600" y="2819400"/>
            <a:ext cx="2628900" cy="1743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63" name="Text Box 15"/>
          <p:cNvSpPr txBox="1">
            <a:spLocks noChangeArrowheads="1"/>
          </p:cNvSpPr>
          <p:nvPr/>
        </p:nvSpPr>
        <p:spPr bwMode="auto">
          <a:xfrm>
            <a:off x="6918325" y="4303713"/>
            <a:ext cx="9334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>
                <a:solidFill>
                  <a:srgbClr val="00FF00"/>
                </a:solidFill>
              </a:rPr>
              <a:t>mallard</a:t>
            </a:r>
          </a:p>
        </p:txBody>
      </p:sp>
      <p:pic>
        <p:nvPicPr>
          <p:cNvPr id="2065" name="Picture 17" descr="ANd9GcTy7Gs-LzqDPvrw_LmiI5LZCVnsqZsICHl9MIF8tdOtrwBfYlyA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60820">
            <a:off x="5410200" y="4724400"/>
            <a:ext cx="2438400" cy="1828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66" name="Text Box 18"/>
          <p:cNvSpPr txBox="1">
            <a:spLocks noChangeArrowheads="1"/>
          </p:cNvSpPr>
          <p:nvPr/>
        </p:nvSpPr>
        <p:spPr bwMode="auto">
          <a:xfrm>
            <a:off x="5394325" y="6056313"/>
            <a:ext cx="21272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>
                <a:solidFill>
                  <a:srgbClr val="00FF00"/>
                </a:solidFill>
              </a:rPr>
              <a:t>Freshwater dolphin</a:t>
            </a:r>
          </a:p>
        </p:txBody>
      </p:sp>
      <p:sp>
        <p:nvSpPr>
          <p:cNvPr id="2067" name="WordArt 19"/>
          <p:cNvSpPr>
            <a:spLocks noChangeArrowheads="1" noChangeShapeType="1" noTextEdit="1"/>
          </p:cNvSpPr>
          <p:nvPr/>
        </p:nvSpPr>
        <p:spPr bwMode="auto">
          <a:xfrm>
            <a:off x="4114800" y="457200"/>
            <a:ext cx="1343025" cy="647700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PerspectiveBottomRight">
                <a:rot lat="0" lon="21239999" rev="0"/>
              </a:camera>
              <a:lightRig rig="legacyHarsh3" dir="l"/>
            </a:scene3d>
            <a:sp3d extrusionH="430200" prstMaterial="legacyMatte">
              <a:extrusionClr>
                <a:srgbClr val="C0C0C0"/>
              </a:extrusionClr>
            </a:sp3d>
          </a:bodyPr>
          <a:lstStyle/>
          <a:p>
            <a:pPr algn="ctr"/>
            <a:r>
              <a:rPr lang="en-US" sz="3600" kern="10">
                <a:ln w="9525">
                  <a:round/>
                  <a:headEnd/>
                  <a:tailEnd/>
                </a:ln>
                <a:gradFill rotWithShape="0">
                  <a:gsLst>
                    <a:gs pos="0">
                      <a:srgbClr val="DCEBF5"/>
                    </a:gs>
                    <a:gs pos="8000">
                      <a:srgbClr val="83A7C3"/>
                    </a:gs>
                    <a:gs pos="13000">
                      <a:srgbClr val="768FB9"/>
                    </a:gs>
                    <a:gs pos="21001">
                      <a:srgbClr val="83A7C3"/>
                    </a:gs>
                    <a:gs pos="52000">
                      <a:srgbClr val="FFFFFF"/>
                    </a:gs>
                    <a:gs pos="56000">
                      <a:srgbClr val="9C6563"/>
                    </a:gs>
                    <a:gs pos="58000">
                      <a:srgbClr val="80302D"/>
                    </a:gs>
                    <a:gs pos="71001">
                      <a:srgbClr val="C0524E"/>
                    </a:gs>
                    <a:gs pos="94000">
                      <a:srgbClr val="EBDAD4"/>
                    </a:gs>
                    <a:gs pos="100000">
                      <a:srgbClr val="55261C"/>
                    </a:gs>
                  </a:gsLst>
                  <a:lin ang="5400000" scaled="1"/>
                </a:gradFill>
                <a:latin typeface="Arial Black"/>
              </a:rPr>
              <a:t>lakes</a:t>
            </a:r>
          </a:p>
        </p:txBody>
      </p:sp>
    </p:spTree>
    <p:extLst>
      <p:ext uri="{BB962C8B-B14F-4D97-AF65-F5344CB8AC3E}">
        <p14:creationId xmlns:p14="http://schemas.microsoft.com/office/powerpoint/2010/main" val="12189998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7" name="Picture 9" descr="ANd9GcQx081xR_bfX27pZPfAR8KuDFPHT0awORdAINGLs1Nn8yRWy_FuBKaeV9m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430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>
                <a:sym typeface="Wingdings" pitchFamily="2" charset="2"/>
              </a:rPr>
              <a:t>                                                                                                                                                                                               </a:t>
            </a:r>
            <a:endParaRPr lang="en-US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787236" y="4305300"/>
            <a:ext cx="6400800" cy="1752600"/>
          </a:xfrm>
        </p:spPr>
        <p:txBody>
          <a:bodyPr/>
          <a:lstStyle/>
          <a:p>
            <a:pPr>
              <a:buFontTx/>
              <a:buChar char="•"/>
            </a:pPr>
            <a:r>
              <a:rPr lang="en-US" sz="1400" dirty="0">
                <a:solidFill>
                  <a:schemeClr val="tx1"/>
                </a:solidFill>
              </a:rPr>
              <a:t>About 7.10 of earths water is frozen into ice.</a:t>
            </a:r>
          </a:p>
          <a:p>
            <a:pPr>
              <a:buFontTx/>
              <a:buChar char="•"/>
            </a:pPr>
            <a:r>
              <a:rPr lang="en-US" sz="1400" dirty="0">
                <a:solidFill>
                  <a:schemeClr val="tx1"/>
                </a:solidFill>
              </a:rPr>
              <a:t>Several places have ice sheets that are kilometers thick.</a:t>
            </a:r>
          </a:p>
          <a:p>
            <a:pPr>
              <a:buFontTx/>
              <a:buChar char="•"/>
            </a:pPr>
            <a:r>
              <a:rPr lang="en-US" sz="1400" dirty="0">
                <a:solidFill>
                  <a:schemeClr val="tx1"/>
                </a:solidFill>
              </a:rPr>
              <a:t>Glaciers are found in valleys of mountains.</a:t>
            </a:r>
          </a:p>
          <a:p>
            <a:pPr>
              <a:buFontTx/>
              <a:buChar char="•"/>
            </a:pPr>
            <a:r>
              <a:rPr lang="en-US" sz="1400" dirty="0">
                <a:solidFill>
                  <a:schemeClr val="tx1"/>
                </a:solidFill>
              </a:rPr>
              <a:t>Some of the ice pieces are glaciers.</a:t>
            </a:r>
          </a:p>
        </p:txBody>
      </p:sp>
      <p:sp>
        <p:nvSpPr>
          <p:cNvPr id="2052" name="AutoShape 4"/>
          <p:cNvSpPr>
            <a:spLocks noChangeArrowheads="1"/>
          </p:cNvSpPr>
          <p:nvPr/>
        </p:nvSpPr>
        <p:spPr bwMode="auto">
          <a:xfrm>
            <a:off x="1828800" y="381000"/>
            <a:ext cx="4800600" cy="1524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4400"/>
              <a:t>Ice</a:t>
            </a:r>
          </a:p>
        </p:txBody>
      </p:sp>
      <p:grpSp>
        <p:nvGrpSpPr>
          <p:cNvPr id="2065" name="Group 17"/>
          <p:cNvGrpSpPr>
            <a:grpSpLocks/>
          </p:cNvGrpSpPr>
          <p:nvPr/>
        </p:nvGrpSpPr>
        <p:grpSpPr bwMode="auto">
          <a:xfrm>
            <a:off x="6400800" y="4876800"/>
            <a:ext cx="2743200" cy="1981200"/>
            <a:chOff x="4032" y="3072"/>
            <a:chExt cx="1728" cy="1248"/>
          </a:xfrm>
        </p:grpSpPr>
        <p:pic>
          <p:nvPicPr>
            <p:cNvPr id="2059" name="Picture 11" descr="ANd9GcR35Q8J6QHsjJydQLBJu59n0A0mIJ3T_LdrCH09kouNSRSGJ5hQIw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40" y="3072"/>
              <a:ext cx="1620" cy="11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060" name="Oval 12"/>
            <p:cNvSpPr>
              <a:spLocks noChangeArrowheads="1"/>
            </p:cNvSpPr>
            <p:nvPr/>
          </p:nvSpPr>
          <p:spPr bwMode="auto">
            <a:xfrm>
              <a:off x="4032" y="4080"/>
              <a:ext cx="816" cy="24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/>
                <a:t>Ice</a:t>
              </a:r>
            </a:p>
          </p:txBody>
        </p:sp>
      </p:grpSp>
      <p:grpSp>
        <p:nvGrpSpPr>
          <p:cNvPr id="2064" name="Group 16"/>
          <p:cNvGrpSpPr>
            <a:grpSpLocks/>
          </p:cNvGrpSpPr>
          <p:nvPr/>
        </p:nvGrpSpPr>
        <p:grpSpPr bwMode="auto">
          <a:xfrm>
            <a:off x="304800" y="4648200"/>
            <a:ext cx="2971800" cy="1752600"/>
            <a:chOff x="192" y="2928"/>
            <a:chExt cx="1872" cy="1104"/>
          </a:xfrm>
        </p:grpSpPr>
        <p:pic>
          <p:nvPicPr>
            <p:cNvPr id="2062" name="Picture 14" descr="ANd9GcRuCO_w85b6rJOVowB1kZdFyiLpjBf5VSWMRwvuvLMBJDut43Hz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2" y="2928"/>
              <a:ext cx="1650" cy="109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063" name="Oval 15"/>
            <p:cNvSpPr>
              <a:spLocks noChangeArrowheads="1"/>
            </p:cNvSpPr>
            <p:nvPr/>
          </p:nvSpPr>
          <p:spPr bwMode="auto">
            <a:xfrm>
              <a:off x="1296" y="3600"/>
              <a:ext cx="768" cy="432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/>
                <a:t>Glaciers</a:t>
              </a:r>
            </a:p>
          </p:txBody>
        </p:sp>
      </p:grpSp>
      <p:grpSp>
        <p:nvGrpSpPr>
          <p:cNvPr id="2077" name="Group 29"/>
          <p:cNvGrpSpPr>
            <a:grpSpLocks/>
          </p:cNvGrpSpPr>
          <p:nvPr/>
        </p:nvGrpSpPr>
        <p:grpSpPr bwMode="auto">
          <a:xfrm>
            <a:off x="6400800" y="685800"/>
            <a:ext cx="2743200" cy="1981200"/>
            <a:chOff x="4032" y="432"/>
            <a:chExt cx="1728" cy="1248"/>
          </a:xfrm>
        </p:grpSpPr>
        <p:pic>
          <p:nvPicPr>
            <p:cNvPr id="2071" name="Picture 23" descr="ANd9GcQKX4H69Ta3oI703_6hIODIRUh76BkZq32XIJ6JCtm8zFKE432spA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10" y="432"/>
              <a:ext cx="1650" cy="109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072" name="Oval 24"/>
            <p:cNvSpPr>
              <a:spLocks noChangeArrowheads="1"/>
            </p:cNvSpPr>
            <p:nvPr/>
          </p:nvSpPr>
          <p:spPr bwMode="auto">
            <a:xfrm>
              <a:off x="4032" y="1248"/>
              <a:ext cx="864" cy="432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/>
                <a:t>Snowman</a:t>
              </a:r>
            </a:p>
          </p:txBody>
        </p:sp>
      </p:grpSp>
      <p:grpSp>
        <p:nvGrpSpPr>
          <p:cNvPr id="2078" name="Group 30"/>
          <p:cNvGrpSpPr>
            <a:grpSpLocks/>
          </p:cNvGrpSpPr>
          <p:nvPr/>
        </p:nvGrpSpPr>
        <p:grpSpPr bwMode="auto">
          <a:xfrm>
            <a:off x="304800" y="304800"/>
            <a:ext cx="6553200" cy="3448050"/>
            <a:chOff x="192" y="192"/>
            <a:chExt cx="4128" cy="2172"/>
          </a:xfrm>
        </p:grpSpPr>
        <p:grpSp>
          <p:nvGrpSpPr>
            <p:cNvPr id="2076" name="Group 28"/>
            <p:cNvGrpSpPr>
              <a:grpSpLocks/>
            </p:cNvGrpSpPr>
            <p:nvPr/>
          </p:nvGrpSpPr>
          <p:grpSpPr bwMode="auto">
            <a:xfrm>
              <a:off x="2016" y="1200"/>
              <a:ext cx="2304" cy="1164"/>
              <a:chOff x="2016" y="1200"/>
              <a:chExt cx="2304" cy="1164"/>
            </a:xfrm>
          </p:grpSpPr>
          <p:pic>
            <p:nvPicPr>
              <p:cNvPr id="2067" name="Picture 19" descr="ANd9GcRr12e1H9A38nFsQ1wD0nsWz0EY6PmXLeL7p6ZYKh2A3Gp6jf1PgQ"/>
              <p:cNvPicPr>
                <a:picLocks noChangeAspect="1" noChangeArrowheads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016" y="1200"/>
                <a:ext cx="1554" cy="1164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2069" name="Oval 21"/>
              <p:cNvSpPr>
                <a:spLocks noChangeArrowheads="1"/>
              </p:cNvSpPr>
              <p:nvPr/>
            </p:nvSpPr>
            <p:spPr bwMode="auto">
              <a:xfrm>
                <a:off x="3360" y="2112"/>
                <a:ext cx="960" cy="240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r>
                  <a:rPr lang="en-US"/>
                  <a:t>Frozen lake</a:t>
                </a:r>
              </a:p>
            </p:txBody>
          </p:sp>
        </p:grpSp>
        <p:pic>
          <p:nvPicPr>
            <p:cNvPr id="2074" name="Picture 26" descr="snow20cone20cup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2" y="192"/>
              <a:ext cx="1152" cy="115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075" name="Oval 27"/>
            <p:cNvSpPr>
              <a:spLocks noChangeArrowheads="1"/>
            </p:cNvSpPr>
            <p:nvPr/>
          </p:nvSpPr>
          <p:spPr bwMode="auto">
            <a:xfrm>
              <a:off x="192" y="1248"/>
              <a:ext cx="672" cy="288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/>
                <a:t>Snow cone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706180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64</TotalTime>
  <Words>1472</Words>
  <Application>Microsoft Office PowerPoint</Application>
  <PresentationFormat>On-screen Show (4:3)</PresentationFormat>
  <Paragraphs>227</Paragraphs>
  <Slides>24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25" baseType="lpstr">
      <vt:lpstr>Office Theme</vt:lpstr>
      <vt:lpstr>Ch. 7  Water on Earth</vt:lpstr>
      <vt:lpstr>PowerPoint Presentation</vt:lpstr>
      <vt:lpstr>Ocean water is bad for your health if you drink too  much of it because of the salt in it. </vt:lpstr>
      <vt:lpstr>Ocean Temperature and Recourses </vt:lpstr>
      <vt:lpstr>PowerPoint Presentation</vt:lpstr>
      <vt:lpstr>Groundwater</vt:lpstr>
      <vt:lpstr>RIVERS </vt:lpstr>
      <vt:lpstr>.</vt:lpstr>
      <vt:lpstr>                                                                                                                                                                                               </vt:lpstr>
      <vt:lpstr>Getting Water To Homes</vt:lpstr>
      <vt:lpstr> Water in the Air</vt:lpstr>
      <vt:lpstr>The Water Cycle</vt:lpstr>
      <vt:lpstr>Many Paths Of The Water Cycle</vt:lpstr>
      <vt:lpstr>Energy in the water cycle</vt:lpstr>
      <vt:lpstr>Temperature and pressure</vt:lpstr>
      <vt:lpstr>PowerPoint Presentation</vt:lpstr>
      <vt:lpstr>Thunderhead clouds</vt:lpstr>
      <vt:lpstr>PowerPoint Presentation</vt:lpstr>
      <vt:lpstr>Low Altitude Clouds</vt:lpstr>
      <vt:lpstr>Fog</vt:lpstr>
      <vt:lpstr>The ice crystals from a cloud may change as they fall through different layers of air. If the tempter is warmer Than 0 it will melt and fall as rain. If the air near the ground is very cold it sometimes freezes before hitting the ground.</vt:lpstr>
      <vt:lpstr>Hail Facts and Pictures</vt:lpstr>
      <vt:lpstr>PowerPoint Presentation</vt:lpstr>
      <vt:lpstr>Rain</vt:lpstr>
    </vt:vector>
  </TitlesOfParts>
  <Company>6930SOURCE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Erickson, MaryChar W</dc:creator>
  <cp:lastModifiedBy>Erickson, MaryChar W</cp:lastModifiedBy>
  <cp:revision>5</cp:revision>
  <dcterms:created xsi:type="dcterms:W3CDTF">2012-12-21T15:04:13Z</dcterms:created>
  <dcterms:modified xsi:type="dcterms:W3CDTF">2013-01-02T15:37:40Z</dcterms:modified>
</cp:coreProperties>
</file>